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Override PartName="/docProps/app.xml" ContentType="application/vnd.openxmlformats-officedocument.extended-properties+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theme/theme1.xml" ContentType="application/vnd.openxmlformats-officedocument.theme+xml"/>
  <Override PartName="/ppt/theme/theme2.xml" ContentType="application/vnd.openxmlformats-officedocument.theme+xml"/>
  <Override PartName="/ppt/presProps.xml" ContentType="application/vnd.openxmlformats-officedocument.presentationml.presProps+xml"/>
  <Override PartName="/ppt/tableStyles.xml" ContentType="application/vnd.openxmlformats-officedocument.presentationml.tableStyles+xml"/>
  <Override PartName="/ppt/notesMasters/notesMaster1.xml" ContentType="application/vnd.openxmlformats-officedocument.presentationml.notesMaster+xml"/>
  <Override PartName="/docProps/core.xml" ContentType="application/vnd.openxmlformats-package.core-properties+xml"/>
  <Override PartName="/docProps/custom.xml" ContentType="application/vnd.openxmlformats-officedocument.custom-properties+xml"/>
  <Override PartName="/ppt/presentation.xml" ContentType="application/vnd.openxmlformats-officedocument.presentationml.presentation.main+xml"/>
  <Override PartName="/ppt/viewProps.xml" ContentType="application/vnd.openxmlformats-officedocument.presentationml.viewProps+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Types>
</file>

<file path=_rels/.rels><?xml version="1.0" encoding="UTF-8"?><Relationships xmlns="http://schemas.openxmlformats.org/package/2006/relationships"><Relationship Id="rId1" Type="http://schemas.openxmlformats.org/officeDocument/2006/relationships/officeDocument" Target="ppt/presentation.xml" /><Relationship Id="rId2" Type="http://schemas.openxmlformats.org/package/2006/relationships/metadata/core-properties" Target="docProps/core.xml" /><Relationship Id="rId3" Type="http://schemas.openxmlformats.org/package/2006/relationships/metadata/extended-properties" Target="docProps/app.xml" /><Relationship Id="rId4" Type="http://schemas.openxmlformats.org/officeDocument/2006/relationships/custom-properties" Target="docProps/custom.xml" /></Relationships>
</file>

<file path=ppt/presentation.xml><?xml version="1.0" encoding="utf-8"?>
<p:presentation xmlns:a="http://schemas.openxmlformats.org/drawingml/2006/main" xmlns:p="http://schemas.openxmlformats.org/presentationml/2006/main" xmlns:r="http://schemas.openxmlformats.org/officeDocument/2006/relationships" autoCompressPictures="0" saveSubsetFonts="1">
  <p:sldMasterIdLst>
    <p:sldMasterId id="2147483648" r:id="rId1"/>
  </p:sldMasterIdLst>
  <p:notesMasterIdLst>
    <p:notesMasterId r:id="rId25"/>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Lst>
  <p:sldSz cx="9144000" cy="5143500" type="screen16x9"/>
  <p:notesSz cx="6858000" cy="9144000"/>
  <p:defaultTextStyle>
    <a:defPPr>
      <a:defRPr lang="en-US"/>
    </a:defPPr>
    <a:lvl1pPr algn="l" defTabSz="457200" eaLnBrk="1" hangingPunct="1" latinLnBrk="0" marL="0" rtl="0">
      <a:defRPr kern="1200" sz="1800">
        <a:solidFill>
          <a:schemeClr val="tx1"/>
        </a:solidFill>
        <a:latin typeface="+mn-lt"/>
        <a:ea typeface="+mn-ea"/>
        <a:cs typeface="+mn-cs"/>
      </a:defRPr>
    </a:lvl1pPr>
    <a:lvl2pPr algn="l" defTabSz="457200" eaLnBrk="1" hangingPunct="1" latinLnBrk="0" marL="457200" rtl="0">
      <a:defRPr kern="1200" sz="1800">
        <a:solidFill>
          <a:schemeClr val="tx1"/>
        </a:solidFill>
        <a:latin typeface="+mn-lt"/>
        <a:ea typeface="+mn-ea"/>
        <a:cs typeface="+mn-cs"/>
      </a:defRPr>
    </a:lvl2pPr>
    <a:lvl3pPr algn="l" defTabSz="457200" eaLnBrk="1" hangingPunct="1" latinLnBrk="0" marL="914400" rtl="0">
      <a:defRPr kern="1200" sz="1800">
        <a:solidFill>
          <a:schemeClr val="tx1"/>
        </a:solidFill>
        <a:latin typeface="+mn-lt"/>
        <a:ea typeface="+mn-ea"/>
        <a:cs typeface="+mn-cs"/>
      </a:defRPr>
    </a:lvl3pPr>
    <a:lvl4pPr algn="l" defTabSz="457200" eaLnBrk="1" hangingPunct="1" latinLnBrk="0" marL="1371600" rtl="0">
      <a:defRPr kern="1200" sz="1800">
        <a:solidFill>
          <a:schemeClr val="tx1"/>
        </a:solidFill>
        <a:latin typeface="+mn-lt"/>
        <a:ea typeface="+mn-ea"/>
        <a:cs typeface="+mn-cs"/>
      </a:defRPr>
    </a:lvl4pPr>
    <a:lvl5pPr algn="l" defTabSz="457200" eaLnBrk="1" hangingPunct="1" latinLnBrk="0" marL="1828800" rtl="0">
      <a:defRPr kern="1200" sz="1800">
        <a:solidFill>
          <a:schemeClr val="tx1"/>
        </a:solidFill>
        <a:latin typeface="+mn-lt"/>
        <a:ea typeface="+mn-ea"/>
        <a:cs typeface="+mn-cs"/>
      </a:defRPr>
    </a:lvl5pPr>
    <a:lvl6pPr algn="l" defTabSz="457200" eaLnBrk="1" hangingPunct="1" latinLnBrk="0" marL="2286000" rtl="0">
      <a:defRPr kern="1200" sz="1800">
        <a:solidFill>
          <a:schemeClr val="tx1"/>
        </a:solidFill>
        <a:latin typeface="+mn-lt"/>
        <a:ea typeface="+mn-ea"/>
        <a:cs typeface="+mn-cs"/>
      </a:defRPr>
    </a:lvl6pPr>
    <a:lvl7pPr algn="l" defTabSz="457200" eaLnBrk="1" hangingPunct="1" latinLnBrk="0" marL="2743200" rtl="0">
      <a:defRPr kern="1200" sz="1800">
        <a:solidFill>
          <a:schemeClr val="tx1"/>
        </a:solidFill>
        <a:latin typeface="+mn-lt"/>
        <a:ea typeface="+mn-ea"/>
        <a:cs typeface="+mn-cs"/>
      </a:defRPr>
    </a:lvl7pPr>
    <a:lvl8pPr algn="l" defTabSz="457200" eaLnBrk="1" hangingPunct="1" latinLnBrk="0" marL="3200400" rtl="0">
      <a:defRPr kern="1200" sz="1800">
        <a:solidFill>
          <a:schemeClr val="tx1"/>
        </a:solidFill>
        <a:latin typeface="+mn-lt"/>
        <a:ea typeface="+mn-ea"/>
        <a:cs typeface="+mn-cs"/>
      </a:defRPr>
    </a:lvl8pPr>
    <a:lvl9pPr algn="l" defTabSz="457200" eaLnBrk="1" hangingPunct="1" latinLnBrk="0" marL="3657600" rtl="0">
      <a:defRPr kern="1200" sz="18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p="http://schemas.openxmlformats.org/presentationml/2006/main" xmlns:r="http://schemas.openxmlformats.org/officeDocument/2006/relationships">
  <p:normalViewPr>
    <p:restoredLeft autoAdjust="0" sz="15643"/>
    <p:restoredTop autoAdjust="0" sz="94694"/>
  </p:normalViewPr>
  <p:slideViewPr>
    <p:cSldViewPr snapToGrid="0" snapToObjects="1">
      <p:cViewPr varScale="1">
        <p:scale>
          <a:sx d="100" n="161"/>
          <a:sy d="100" n="161"/>
        </p:scale>
        <p:origin x="560" y="200"/>
      </p:cViewPr>
      <p:guideLst>
        <p:guide orient="horz" pos="1620"/>
        <p:guide pos="2880"/>
      </p:guideLst>
    </p:cSldViewPr>
  </p:slideViewPr>
  <p:outlineViewPr>
    <p:cViewPr>
      <p:scale>
        <a:sx d="100" n="33"/>
        <a:sy d="100" n="33"/>
      </p:scale>
      <p:origin x="0" y="0"/>
    </p:cViewPr>
  </p:outlineViewPr>
  <p:notesTextViewPr>
    <p:cViewPr>
      <p:scale>
        <a:sx d="100" n="100"/>
        <a:sy d="100" n="100"/>
      </p:scale>
      <p:origin x="0" y="0"/>
    </p:cViewPr>
  </p:notesTextViewPr>
  <p:gridSpacing cx="76200" cy="76200"/>
</p:viewPr>
</file>

<file path=ppt/_rels/presentation.xml.rels><?xml version="1.0" encoding="UTF-8"?><Relationships xmlns="http://schemas.openxmlformats.org/package/2006/relationships"><Relationship Id="rId2" Type="http://schemas.openxmlformats.org/officeDocument/2006/relationships/slide" Target="slides/slide1.xml" /><Relationship Id="rId3" Type="http://schemas.openxmlformats.org/officeDocument/2006/relationships/slide" Target="slides/slide2.xml" /><Relationship Id="rId4" Type="http://schemas.openxmlformats.org/officeDocument/2006/relationships/slide" Target="slides/slide3.xml" /><Relationship Id="rId5" Type="http://schemas.openxmlformats.org/officeDocument/2006/relationships/slide" Target="slides/slide4.xml" /><Relationship Id="rId6" Type="http://schemas.openxmlformats.org/officeDocument/2006/relationships/slide" Target="slides/slide5.xml" /><Relationship Id="rId7" Type="http://schemas.openxmlformats.org/officeDocument/2006/relationships/slide" Target="slides/slide6.xml" /><Relationship Id="rId8" Type="http://schemas.openxmlformats.org/officeDocument/2006/relationships/slide" Target="slides/slide7.xml" /><Relationship Id="rId9" Type="http://schemas.openxmlformats.org/officeDocument/2006/relationships/slide" Target="slides/slide8.xml" /><Relationship Id="rId10" Type="http://schemas.openxmlformats.org/officeDocument/2006/relationships/slide" Target="slides/slide9.xml" /><Relationship Id="rId11" Type="http://schemas.openxmlformats.org/officeDocument/2006/relationships/slide" Target="slides/slide10.xml" /><Relationship Id="rId12" Type="http://schemas.openxmlformats.org/officeDocument/2006/relationships/slide" Target="slides/slide11.xml" /><Relationship Id="rId13" Type="http://schemas.openxmlformats.org/officeDocument/2006/relationships/slide" Target="slides/slide12.xml" /><Relationship Id="rId14" Type="http://schemas.openxmlformats.org/officeDocument/2006/relationships/slide" Target="slides/slide13.xml" /><Relationship Id="rId15" Type="http://schemas.openxmlformats.org/officeDocument/2006/relationships/slide" Target="slides/slide14.xml" /><Relationship Id="rId16" Type="http://schemas.openxmlformats.org/officeDocument/2006/relationships/slide" Target="slides/slide15.xml" /><Relationship Id="rId17" Type="http://schemas.openxmlformats.org/officeDocument/2006/relationships/slide" Target="slides/slide16.xml" /><Relationship Id="rId18" Type="http://schemas.openxmlformats.org/officeDocument/2006/relationships/slide" Target="slides/slide17.xml" /><Relationship Id="rId19" Type="http://schemas.openxmlformats.org/officeDocument/2006/relationships/slide" Target="slides/slide18.xml" /><Relationship Id="rId20" Type="http://schemas.openxmlformats.org/officeDocument/2006/relationships/slide" Target="slides/slide19.xml" /><Relationship Id="rId21" Type="http://schemas.openxmlformats.org/officeDocument/2006/relationships/slide" Target="slides/slide20.xml" /><Relationship Id="rId22" Type="http://schemas.openxmlformats.org/officeDocument/2006/relationships/slide" Target="slides/slide21.xml" /><Relationship Id="rId23" Type="http://schemas.openxmlformats.org/officeDocument/2006/relationships/slide" Target="slides/slide22.xml" /><Relationship Id="rId24" Type="http://schemas.openxmlformats.org/officeDocument/2006/relationships/slide" Target="slides/slide23.xml" /><Relationship Id="rId25" Type="http://schemas.openxmlformats.org/officeDocument/2006/relationships/notesMaster" Target="notesMasters/notesMaster1.xml" /><Relationship Id="rId27" Type="http://schemas.openxmlformats.org/officeDocument/2006/relationships/viewProps" Target="viewProps.xml" /><Relationship Id="rId26" Type="http://schemas.openxmlformats.org/officeDocument/2006/relationships/presProps" Target="presProps.xml" /><Relationship Id="rId1" Type="http://schemas.openxmlformats.org/officeDocument/2006/relationships/slideMaster" Target="slideMasters/slideMaster1.xml" /><Relationship Id="rId29" Type="http://schemas.openxmlformats.org/officeDocument/2006/relationships/tableStyles" Target="tableStyles.xml" /><Relationship Id="rId28" Type="http://schemas.openxmlformats.org/officeDocument/2006/relationships/theme" Target="theme/theme1.xml" /></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1/2/22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Relationships xmlns="http://schemas.openxmlformats.org/package/2006/relationships"><Relationship Id="rId2" Type="http://schemas.openxmlformats.org/officeDocument/2006/relationships/slide" Target="../slides/slide2.xml" /><Relationship Id="rId1" Type="http://schemas.openxmlformats.org/officeDocument/2006/relationships/notesMaster" Target="../notesMasters/notesMaster1.xml" /></Relationships>
</file>

<file path=ppt/notesSlides/_rels/notesSlide10.xml.rels><?xml version="1.0" encoding="UTF-8"?><Relationships xmlns="http://schemas.openxmlformats.org/package/2006/relationships"><Relationship Id="rId2" Type="http://schemas.openxmlformats.org/officeDocument/2006/relationships/slide" Target="../slides/slide11.xml" /><Relationship Id="rId1" Type="http://schemas.openxmlformats.org/officeDocument/2006/relationships/notesMaster" Target="../notesMasters/notesMaster1.xml" /></Relationships>
</file>

<file path=ppt/notesSlides/_rels/notesSlide11.xml.rels><?xml version="1.0" encoding="UTF-8"?><Relationships xmlns="http://schemas.openxmlformats.org/package/2006/relationships"><Relationship Id="rId2" Type="http://schemas.openxmlformats.org/officeDocument/2006/relationships/slide" Target="../slides/slide12.xml" /><Relationship Id="rId1" Type="http://schemas.openxmlformats.org/officeDocument/2006/relationships/notesMaster" Target="../notesMasters/notesMaster1.xml" /></Relationships>
</file>

<file path=ppt/notesSlides/_rels/notesSlide12.xml.rels><?xml version="1.0" encoding="UTF-8"?><Relationships xmlns="http://schemas.openxmlformats.org/package/2006/relationships"><Relationship Id="rId2" Type="http://schemas.openxmlformats.org/officeDocument/2006/relationships/slide" Target="../slides/slide13.xml" /><Relationship Id="rId1" Type="http://schemas.openxmlformats.org/officeDocument/2006/relationships/notesMaster" Target="../notesMasters/notesMaster1.xml" /></Relationships>
</file>

<file path=ppt/notesSlides/_rels/notesSlide13.xml.rels><?xml version="1.0" encoding="UTF-8"?><Relationships xmlns="http://schemas.openxmlformats.org/package/2006/relationships"><Relationship Id="rId2" Type="http://schemas.openxmlformats.org/officeDocument/2006/relationships/slide" Target="../slides/slide14.xml" /><Relationship Id="rId1" Type="http://schemas.openxmlformats.org/officeDocument/2006/relationships/notesMaster" Target="../notesMasters/notesMaster1.xml" /></Relationships>
</file>

<file path=ppt/notesSlides/_rels/notesSlide14.xml.rels><?xml version="1.0" encoding="UTF-8"?><Relationships xmlns="http://schemas.openxmlformats.org/package/2006/relationships"><Relationship Id="rId2" Type="http://schemas.openxmlformats.org/officeDocument/2006/relationships/slide" Target="../slides/slide16.xml" /><Relationship Id="rId1" Type="http://schemas.openxmlformats.org/officeDocument/2006/relationships/notesMaster" Target="../notesMasters/notesMaster1.xml" /></Relationships>
</file>

<file path=ppt/notesSlides/_rels/notesSlide15.xml.rels><?xml version="1.0" encoding="UTF-8"?><Relationships xmlns="http://schemas.openxmlformats.org/package/2006/relationships"><Relationship Id="rId2" Type="http://schemas.openxmlformats.org/officeDocument/2006/relationships/slide" Target="../slides/slide17.xml" /><Relationship Id="rId1" Type="http://schemas.openxmlformats.org/officeDocument/2006/relationships/notesMaster" Target="../notesMasters/notesMaster1.xml" /></Relationships>
</file>

<file path=ppt/notesSlides/_rels/notesSlide16.xml.rels><?xml version="1.0" encoding="UTF-8"?><Relationships xmlns="http://schemas.openxmlformats.org/package/2006/relationships"><Relationship Id="rId2" Type="http://schemas.openxmlformats.org/officeDocument/2006/relationships/slide" Target="../slides/slide18.xml" /><Relationship Id="rId1" Type="http://schemas.openxmlformats.org/officeDocument/2006/relationships/notesMaster" Target="../notesMasters/notesMaster1.xml" /></Relationships>
</file>

<file path=ppt/notesSlides/_rels/notesSlide17.xml.rels><?xml version="1.0" encoding="UTF-8"?><Relationships xmlns="http://schemas.openxmlformats.org/package/2006/relationships"><Relationship Id="rId2" Type="http://schemas.openxmlformats.org/officeDocument/2006/relationships/slide" Target="../slides/slide19.xml" /><Relationship Id="rId1" Type="http://schemas.openxmlformats.org/officeDocument/2006/relationships/notesMaster" Target="../notesMasters/notesMaster1.xml" /></Relationships>
</file>

<file path=ppt/notesSlides/_rels/notesSlide18.xml.rels><?xml version="1.0" encoding="UTF-8"?><Relationships xmlns="http://schemas.openxmlformats.org/package/2006/relationships"><Relationship Id="rId2" Type="http://schemas.openxmlformats.org/officeDocument/2006/relationships/slide" Target="../slides/slide20.xml" /><Relationship Id="rId1" Type="http://schemas.openxmlformats.org/officeDocument/2006/relationships/notesMaster" Target="../notesMasters/notesMaster1.xml" /></Relationships>
</file>

<file path=ppt/notesSlides/_rels/notesSlide19.xml.rels><?xml version="1.0" encoding="UTF-8"?><Relationships xmlns="http://schemas.openxmlformats.org/package/2006/relationships"><Relationship Id="rId2" Type="http://schemas.openxmlformats.org/officeDocument/2006/relationships/slide" Target="../slides/slide21.xml" /><Relationship Id="rId1" Type="http://schemas.openxmlformats.org/officeDocument/2006/relationships/notesMaster" Target="../notesMasters/notesMaster1.xml" /></Relationships>
</file>

<file path=ppt/notesSlides/_rels/notesSlide2.xml.rels><?xml version="1.0" encoding="UTF-8"?><Relationships xmlns="http://schemas.openxmlformats.org/package/2006/relationships"><Relationship Id="rId2" Type="http://schemas.openxmlformats.org/officeDocument/2006/relationships/slide" Target="../slides/slide3.xml" /><Relationship Id="rId1" Type="http://schemas.openxmlformats.org/officeDocument/2006/relationships/notesMaster" Target="../notesMasters/notesMaster1.xml" /></Relationships>
</file>

<file path=ppt/notesSlides/_rels/notesSlide20.xml.rels><?xml version="1.0" encoding="UTF-8"?><Relationships xmlns="http://schemas.openxmlformats.org/package/2006/relationships"><Relationship Id="rId2" Type="http://schemas.openxmlformats.org/officeDocument/2006/relationships/slide" Target="../slides/slide22.xml" /><Relationship Id="rId1" Type="http://schemas.openxmlformats.org/officeDocument/2006/relationships/notesMaster" Target="../notesMasters/notesMaster1.xml" /></Relationships>
</file>

<file path=ppt/notesSlides/_rels/notesSlide21.xml.rels><?xml version="1.0" encoding="UTF-8"?><Relationships xmlns="http://schemas.openxmlformats.org/package/2006/relationships"><Relationship Id="rId2" Type="http://schemas.openxmlformats.org/officeDocument/2006/relationships/slide" Target="../slides/slide23.xml" /><Relationship Id="rId1" Type="http://schemas.openxmlformats.org/officeDocument/2006/relationships/notesMaster" Target="../notesMasters/notesMaster1.xml" /></Relationships>
</file>

<file path=ppt/notesSlides/_rels/notesSlide3.xml.rels><?xml version="1.0" encoding="UTF-8"?><Relationships xmlns="http://schemas.openxmlformats.org/package/2006/relationships"><Relationship Id="rId2" Type="http://schemas.openxmlformats.org/officeDocument/2006/relationships/slide" Target="../slides/slide4.xml" /><Relationship Id="rId1" Type="http://schemas.openxmlformats.org/officeDocument/2006/relationships/notesMaster" Target="../notesMasters/notesMaster1.xml" /></Relationships>
</file>

<file path=ppt/notesSlides/_rels/notesSlide4.xml.rels><?xml version="1.0" encoding="UTF-8"?><Relationships xmlns="http://schemas.openxmlformats.org/package/2006/relationships"><Relationship Id="rId2" Type="http://schemas.openxmlformats.org/officeDocument/2006/relationships/slide" Target="../slides/slide5.xml" /><Relationship Id="rId1" Type="http://schemas.openxmlformats.org/officeDocument/2006/relationships/notesMaster" Target="../notesMasters/notesMaster1.xml" /></Relationships>
</file>

<file path=ppt/notesSlides/_rels/notesSlide5.xml.rels><?xml version="1.0" encoding="UTF-8"?><Relationships xmlns="http://schemas.openxmlformats.org/package/2006/relationships"><Relationship Id="rId2" Type="http://schemas.openxmlformats.org/officeDocument/2006/relationships/slide" Target="../slides/slide6.xml" /><Relationship Id="rId1" Type="http://schemas.openxmlformats.org/officeDocument/2006/relationships/notesMaster" Target="../notesMasters/notesMaster1.xml" /></Relationships>
</file>

<file path=ppt/notesSlides/_rels/notesSlide6.xml.rels><?xml version="1.0" encoding="UTF-8"?><Relationships xmlns="http://schemas.openxmlformats.org/package/2006/relationships"><Relationship Id="rId2" Type="http://schemas.openxmlformats.org/officeDocument/2006/relationships/slide" Target="../slides/slide7.xml" /><Relationship Id="rId1" Type="http://schemas.openxmlformats.org/officeDocument/2006/relationships/notesMaster" Target="../notesMasters/notesMaster1.xml" /></Relationships>
</file>

<file path=ppt/notesSlides/_rels/notesSlide7.xml.rels><?xml version="1.0" encoding="UTF-8"?><Relationships xmlns="http://schemas.openxmlformats.org/package/2006/relationships"><Relationship Id="rId2" Type="http://schemas.openxmlformats.org/officeDocument/2006/relationships/slide" Target="../slides/slide8.xml" /><Relationship Id="rId1" Type="http://schemas.openxmlformats.org/officeDocument/2006/relationships/notesMaster" Target="../notesMasters/notesMaster1.xml" /></Relationships>
</file>

<file path=ppt/notesSlides/_rels/notesSlide8.xml.rels><?xml version="1.0" encoding="UTF-8"?><Relationships xmlns="http://schemas.openxmlformats.org/package/2006/relationships"><Relationship Id="rId2" Type="http://schemas.openxmlformats.org/officeDocument/2006/relationships/slide" Target="../slides/slide9.xml" /><Relationship Id="rId1" Type="http://schemas.openxmlformats.org/officeDocument/2006/relationships/notesMaster" Target="../notesMasters/notesMaster1.xml" /></Relationships>
</file>

<file path=ppt/notesSlides/_rels/notesSlide9.xml.rels><?xml version="1.0" encoding="UTF-8"?><Relationships xmlns="http://schemas.openxmlformats.org/package/2006/relationships"><Relationship Id="rId2" Type="http://schemas.openxmlformats.org/officeDocument/2006/relationships/slide" Target="../slides/slide10.xml" /><Relationship Id="rId1" Type="http://schemas.openxmlformats.org/officeDocument/2006/relationships/notesMaster" Target="../notesMasters/notesMaster1.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a:t>In March, we sat in this room and talked about AI in education - the challenges, the possibilities, the uncertainties. That conversation ended with questions.</a:t>
            </a:r>
          </a:p>
          <a:p>
            <a:pPr lvl="0" indent="0" marL="0">
              <a:buNone/>
            </a:pPr>
          </a:p>
          <a:p>
            <a:pPr lvl="0" indent="0" marL="0">
              <a:buNone/>
            </a:pPr>
            <a:r>
              <a:rPr/>
              <a:t>Today, I’m here to share what happened next. Not theories or predictions, but actual stories from the last six months. What our faculty tried, what worked, what didn’t, and what we’re learning.</a:t>
            </a:r>
          </a:p>
          <a:p>
            <a:pPr lvl="0" indent="0" marL="0">
              <a:buNone/>
            </a:pPr>
          </a:p>
          <a:p>
            <a:pPr lvl="0" indent="0" marL="0">
              <a:buNone/>
            </a:pPr>
            <a:r>
              <a:rPr/>
              <a:t>This is a progress report on a journey that’s still unfolding. And I need your help to navigate where we go next.</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Four Questions for Our Future:</a:t>
            </a:r>
          </a:p>
          <a:p>
            <a:pPr lvl="0" indent="0" marL="0">
              <a:buNone/>
            </a:pPr>
          </a:p>
          <a:p>
            <a:pPr lvl="0" indent="-342900" marL="342900">
              <a:buAutoNum type="arabicPeriod"/>
            </a:pPr>
            <a:r>
              <a:rPr b="1"/>
              <a:t>Preparedness</a:t>
            </a:r>
            <a:r>
              <a:rPr/>
              <a:t>: Are we training students for AI-enabled workplaces?</a:t>
            </a:r>
          </a:p>
          <a:p>
            <a:pPr lvl="0" indent="0" marL="0">
              <a:buNone/>
            </a:pPr>
          </a:p>
          <a:p>
            <a:pPr lvl="0" indent="-342900" marL="342900">
              <a:buAutoNum type="arabicPeriod"/>
            </a:pPr>
            <a:r>
              <a:rPr b="1"/>
              <a:t>Positioning</a:t>
            </a:r>
            <a:r>
              <a:rPr/>
              <a:t>: First mover advantage vs. risk of falling behind</a:t>
            </a:r>
          </a:p>
          <a:p>
            <a:pPr lvl="0" indent="0" marL="0">
              <a:buNone/>
            </a:pPr>
          </a:p>
          <a:p>
            <a:pPr lvl="0" indent="-342900" marL="342900">
              <a:buAutoNum type="arabicPeriod"/>
            </a:pPr>
            <a:r>
              <a:rPr b="1"/>
              <a:t>Quality</a:t>
            </a:r>
            <a:r>
              <a:rPr/>
              <a:t>: How do we ensure meaningful learning?</a:t>
            </a:r>
          </a:p>
          <a:p>
            <a:pPr lvl="0" indent="0" marL="0">
              <a:buNone/>
            </a:pPr>
          </a:p>
          <a:p>
            <a:pPr lvl="0" indent="-342900" marL="342900">
              <a:buAutoNum type="arabicPeriod"/>
            </a:pPr>
            <a:r>
              <a:rPr b="1"/>
              <a:t>Assessment</a:t>
            </a:r>
            <a:r>
              <a:rPr/>
              <a:t>: Rethinking evaluation in the AI era </a:t>
            </a:r>
            <a:r>
              <a:rPr i="1"/>
              <a:t>(Assessment 2030)</a:t>
            </a:r>
          </a:p>
          <a:p>
            <a:pPr lvl="0" indent="0" marL="0">
              <a:buNone/>
            </a:pPr>
          </a:p>
          <a:p>
            <a:pPr lvl="0" indent="0" marL="0">
              <a:buNone/>
            </a:pPr>
            <a:r>
              <a:rPr i="1"/>
              <a:t>Moving from “Can we?” to “How well?”</a:t>
            </a:r>
          </a:p>
          <a:p>
            <a:pPr lvl="0" indent="0" marL="0">
              <a:buNone/>
            </a:pPr>
          </a:p>
          <a:p>
            <a:pPr lvl="0" indent="0" marL="0">
              <a:buNone/>
            </a:pPr>
            <a:r>
              <a:rPr/>
              <a:t>Six months of experimentation brings us to harder questions. Not “Should we use AI?” but “How well are we using it?” Four strategic challenges emerged.</a:t>
            </a:r>
          </a:p>
          <a:p>
            <a:pPr lvl="0" indent="0" marL="0">
              <a:buNone/>
            </a:pPr>
          </a:p>
          <a:p>
            <a:pPr lvl="0" indent="0" marL="0">
              <a:buNone/>
            </a:pPr>
            <a:r>
              <a:rPr/>
              <a:t>[Point to Door 1] STUDENT PREPAREDNESS: One of the faculty responses stopped me cold. Renée wrote: “Public listed companies are using ChatGPT.” That’s the reality our graduates are entering. When they arrive at their first job, AI will be in the workflow. Are we preparing them for that? Or are we sending them into AI-enabled workplaces having spent their education avoiding or hiding AI use?</a:t>
            </a:r>
          </a:p>
          <a:p>
            <a:pPr lvl="0" indent="0" marL="0">
              <a:buNone/>
            </a:pPr>
          </a:p>
          <a:p>
            <a:pPr lvl="0" indent="0" marL="0">
              <a:buNone/>
            </a:pPr>
            <a:r>
              <a:rPr/>
              <a:t>The gap between academic prohibition and industry practice is growing. We need to close it.</a:t>
            </a:r>
          </a:p>
          <a:p>
            <a:pPr lvl="0" indent="0" marL="0">
              <a:buNone/>
            </a:pPr>
          </a:p>
          <a:p>
            <a:pPr lvl="0" indent="0" marL="0">
              <a:buNone/>
            </a:pPr>
            <a:r>
              <a:rPr/>
              <a:t>[Point to Door 2] COMPETITIVE POSITIONING: Renée’s Graphic Image Novel assessment was a first in Australia. That’s differentiation. That’s innovation. But first mover advantages are temporary. Other institutions are moving too. The question isn’t “Should we innovate with AI?” It’s “How fast can we innovate responsibly?”</a:t>
            </a:r>
          </a:p>
          <a:p>
            <a:pPr lvl="0" indent="0" marL="0">
              <a:buNone/>
            </a:pPr>
          </a:p>
          <a:p>
            <a:pPr lvl="0" indent="0" marL="0">
              <a:buNone/>
            </a:pPr>
            <a:r>
              <a:rPr/>
              <a:t>What’s our risk tolerance? What’s our appetite for experimentation?</a:t>
            </a:r>
          </a:p>
          <a:p>
            <a:pPr lvl="0" indent="0" marL="0">
              <a:buNone/>
            </a:pPr>
          </a:p>
          <a:p>
            <a:pPr lvl="0" indent="0" marL="0">
              <a:buNone/>
            </a:pPr>
            <a:r>
              <a:rPr/>
              <a:t>[Point to Door 3] QUALITY ASSURANCE: And this is where it gets hard. How do we distinguish between AI as scaffold versus shortcut? How do we design assessments that use AI to raise the bar, not lower it? Tony’s example showed one path - embrace the errors, teach critical evaluation. Renée’s showed another - use AI to enable more ambitious work.</a:t>
            </a:r>
          </a:p>
          <a:p>
            <a:pPr lvl="0" indent="0" marL="0">
              <a:buNone/>
            </a:pPr>
          </a:p>
          <a:p>
            <a:pPr lvl="0" indent="0" marL="0">
              <a:buNone/>
            </a:pPr>
            <a:r>
              <a:rPr/>
              <a:t>But we need frameworks, not just individual experiments.</a:t>
            </a:r>
          </a:p>
          <a:p>
            <a:pPr lvl="0" indent="0" marL="0">
              <a:buNone/>
            </a:pPr>
          </a:p>
          <a:p>
            <a:pPr lvl="0" indent="0" marL="0">
              <a:buNone/>
            </a:pPr>
            <a:r>
              <a:rPr/>
              <a:t>[Point to Door 4] ASSESSMENT: This connects to Curtin’s Assessment 2030 initiative. We’re rethinking what assessment means in an AI era. It’s not about prevention - locked browsers and exam rooms. It’s about demonstration. Can students show their thinking? Their process? Their ability to evaluate and iterate?</a:t>
            </a:r>
          </a:p>
          <a:p>
            <a:pPr lvl="0" indent="0" marL="0">
              <a:buNone/>
            </a:pPr>
          </a:p>
          <a:p>
            <a:pPr lvl="0" indent="0" marL="0">
              <a:buNone/>
            </a:pPr>
            <a:r>
              <a:rPr/>
              <a:t>My operating principle: Design assessments where at least 50% demonstrates individual student thinking - where AI can be a tool but not a replacement. Where we’re assessing whether the student is DRIVING the AI, not being driven by it.</a:t>
            </a:r>
          </a:p>
          <a:p>
            <a:pPr lvl="0" indent="0" marL="0">
              <a:buNone/>
            </a:pPr>
          </a:p>
          <a:p>
            <a:pPr lvl="0" indent="0" marL="0">
              <a:buNone/>
            </a:pPr>
            <a:r>
              <a:rPr/>
              <a:t>These aren’t questions I can answer alone. I need your perspective.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Industry Perspective:</a:t>
            </a:r>
          </a:p>
          <a:p>
            <a:pPr lvl="0" indent="0" marL="0">
              <a:buNone/>
            </a:pPr>
          </a:p>
          <a:p>
            <a:pPr lvl="0"/>
            <a:r>
              <a:rPr/>
              <a:t>What AI skills do your organizations value?</a:t>
            </a:r>
          </a:p>
          <a:p>
            <a:pPr lvl="0" indent="0" marL="0">
              <a:buNone/>
            </a:pPr>
          </a:p>
          <a:p>
            <a:pPr lvl="0"/>
            <a:r>
              <a:rPr/>
              <a:t>What capabilities are you seeking in graduates?</a:t>
            </a:r>
          </a:p>
          <a:p>
            <a:pPr lvl="0" indent="0" marL="0">
              <a:buNone/>
            </a:pPr>
          </a:p>
          <a:p>
            <a:pPr lvl="0"/>
            <a:r>
              <a:rPr/>
              <a:t>Where are you seeing AI transformation?</a:t>
            </a:r>
          </a:p>
          <a:p>
            <a:pPr lvl="0" indent="0" marL="0">
              <a:buNone/>
            </a:pPr>
          </a:p>
          <a:p>
            <a:pPr lvl="0"/>
            <a:r>
              <a:rPr/>
              <a:t>What mistakes do new employees make with AI?</a:t>
            </a:r>
          </a:p>
          <a:p>
            <a:pPr lvl="0" indent="0" marL="0">
              <a:buNone/>
            </a:pPr>
          </a:p>
          <a:p>
            <a:pPr lvl="0" indent="0" marL="0">
              <a:buNone/>
            </a:pPr>
            <a:r>
              <a:rPr b="1"/>
              <a:t>Partnership Opportunities:</a:t>
            </a:r>
          </a:p>
          <a:p>
            <a:pPr lvl="0" indent="0" marL="0">
              <a:buNone/>
            </a:pPr>
          </a:p>
          <a:p>
            <a:pPr lvl="0"/>
            <a:r>
              <a:rPr/>
              <a:t>Internships with AI components</a:t>
            </a:r>
          </a:p>
          <a:p>
            <a:pPr lvl="0" indent="0" marL="0">
              <a:buNone/>
            </a:pPr>
          </a:p>
          <a:p>
            <a:pPr lvl="0"/>
            <a:r>
              <a:rPr/>
              <a:t>Real-world case studies</a:t>
            </a:r>
            <a:br/>
          </a:p>
          <a:p>
            <a:pPr lvl="0" indent="0" marL="0">
              <a:buNone/>
            </a:pPr>
          </a:p>
          <a:p>
            <a:pPr lvl="0"/>
            <a:r>
              <a:rPr/>
              <a:t>Guest perspectives on AI adoption</a:t>
            </a:r>
          </a:p>
          <a:p>
            <a:pPr lvl="0" indent="0" marL="0">
              <a:buNone/>
            </a:pPr>
          </a:p>
          <a:p>
            <a:pPr lvl="0" indent="0" marL="0">
              <a:buNone/>
            </a:pPr>
            <a:r>
              <a:rPr/>
              <a:t>Here’s where I need your help.</a:t>
            </a:r>
          </a:p>
          <a:p>
            <a:pPr lvl="0" indent="0" marL="0">
              <a:buNone/>
            </a:pPr>
          </a:p>
          <a:p>
            <a:pPr lvl="0" indent="0" marL="0">
              <a:buNone/>
            </a:pPr>
            <a:r>
              <a:rPr/>
              <a:t>We’re making progress. Faculty are experimenting. Students are adapting. But we’re doing this somewhat in isolation from the workplaces our students will enter.</a:t>
            </a:r>
          </a:p>
          <a:p>
            <a:pPr lvl="0" indent="0" marL="0">
              <a:buNone/>
            </a:pPr>
          </a:p>
          <a:p>
            <a:pPr lvl="0" indent="0" marL="0">
              <a:buNone/>
            </a:pPr>
            <a:r>
              <a:rPr/>
              <a:t>[Point to left hand] We can teach students to use AI tools. We can design assessments that develop critical evaluation skills. We can create policies around responsible use.</a:t>
            </a:r>
          </a:p>
          <a:p>
            <a:pPr lvl="0" indent="0" marL="0">
              <a:buNone/>
            </a:pPr>
          </a:p>
          <a:p>
            <a:pPr lvl="0" indent="0" marL="0">
              <a:buNone/>
            </a:pPr>
            <a:r>
              <a:rPr/>
              <a:t>[Point to right hand] But you know what your organizations actually need. You’re seeing AI transformation in real time. You’re experiencing the challenges and opportunities firsthand.</a:t>
            </a:r>
          </a:p>
          <a:p>
            <a:pPr lvl="0" indent="0" marL="0">
              <a:buNone/>
            </a:pPr>
          </a:p>
          <a:p>
            <a:pPr lvl="0" indent="0" marL="0">
              <a:buNone/>
            </a:pPr>
            <a:r>
              <a:rPr/>
              <a:t>[Point to the gap between hands] We need that knowledge to flow back into curriculum design.</a:t>
            </a:r>
          </a:p>
          <a:p>
            <a:pPr lvl="0" indent="0" marL="0">
              <a:buNone/>
            </a:pPr>
          </a:p>
          <a:p>
            <a:pPr lvl="0" indent="0" marL="0">
              <a:buNone/>
            </a:pPr>
            <a:r>
              <a:rPr/>
              <a:t>Some specific questions: [Pause after each, make eye contact with different Board members]</a:t>
            </a:r>
          </a:p>
          <a:p>
            <a:pPr lvl="0" indent="0" marL="0">
              <a:buNone/>
            </a:pPr>
          </a:p>
          <a:p>
            <a:pPr lvl="0"/>
            <a:r>
              <a:rPr/>
              <a:t>What AI skills are you actually looking for when you hire?</a:t>
            </a:r>
          </a:p>
          <a:p>
            <a:pPr lvl="0" indent="0" marL="0">
              <a:buNone/>
            </a:pPr>
          </a:p>
          <a:p>
            <a:pPr lvl="0"/>
            <a:r>
              <a:rPr/>
              <a:t>Where are you seeing AI create new roles versus changing existing ones?</a:t>
            </a:r>
          </a:p>
          <a:p>
            <a:pPr lvl="0" indent="0" marL="0">
              <a:buNone/>
            </a:pPr>
          </a:p>
          <a:p>
            <a:pPr lvl="0"/>
            <a:r>
              <a:rPr/>
              <a:t>What mistakes are you seeing people make with AI that we should be teaching students to avoid?</a:t>
            </a:r>
          </a:p>
          <a:p>
            <a:pPr lvl="0" indent="0" marL="0">
              <a:buNone/>
            </a:pPr>
          </a:p>
          <a:p>
            <a:pPr lvl="0"/>
            <a:r>
              <a:rPr/>
              <a:t>What does “AI literacy” actually mean in your workplace context?</a:t>
            </a:r>
          </a:p>
          <a:p>
            <a:pPr lvl="0" indent="0" marL="0">
              <a:buNone/>
            </a:pPr>
          </a:p>
          <a:p>
            <a:pPr lvl="0" indent="0" marL="0">
              <a:buNone/>
            </a:pPr>
            <a:r>
              <a:rPr/>
              <a:t>And beyond just information sharing [point to bridge], there are partnership opportunities. Could students do internships where AI use is part of the learning experience? Could you share real case studies of AI implementation - successes AND failures - that we could use in teaching?</a:t>
            </a:r>
          </a:p>
          <a:p>
            <a:pPr lvl="0" indent="0" marL="0">
              <a:buNone/>
            </a:pPr>
          </a:p>
          <a:p>
            <a:pPr lvl="0" indent="0" marL="0">
              <a:buNone/>
            </a:pPr>
            <a:r>
              <a:rPr/>
              <a:t>Could we bring industry speakers in to talk about how AI is actually changing your sectors?</a:t>
            </a:r>
          </a:p>
          <a:p>
            <a:pPr lvl="0" indent="0" marL="0">
              <a:buNone/>
            </a:pPr>
          </a:p>
          <a:p>
            <a:pPr lvl="0" indent="0" marL="0">
              <a:buNone/>
            </a:pPr>
            <a:r>
              <a:rPr/>
              <a:t>Your expertise makes our teaching relevant. That’s the bridge we need to build.</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Three Routes, Your Input Needed:</a:t>
            </a:r>
          </a:p>
          <a:p>
            <a:pPr lvl="0" indent="0" marL="0">
              <a:buNone/>
            </a:pPr>
          </a:p>
          <a:p>
            <a:pPr lvl="0" indent="0" marL="0">
              <a:buNone/>
            </a:pPr>
            <a:r>
              <a:rPr/>
              <a:t>→ </a:t>
            </a:r>
            <a:r>
              <a:rPr b="1"/>
              <a:t>Skills Focus</a:t>
            </a:r>
            <a:r>
              <a:rPr/>
              <a:t>: What to teach </a:t>
            </a:r>
            <a:r>
              <a:rPr i="1"/>
              <a:t>(and where humans add value)</a:t>
            </a:r>
            <a:br/>
            <a:r>
              <a:rPr/>
              <a:t>→ </a:t>
            </a:r>
            <a:r>
              <a:rPr b="1"/>
              <a:t>Industry Partnership</a:t>
            </a:r>
            <a:r>
              <a:rPr/>
              <a:t>: How to connect </a:t>
            </a:r>
            <a:r>
              <a:rPr i="1"/>
              <a:t>(learning from your AI design)</a:t>
            </a:r>
            <a:br/>
            <a:r>
              <a:rPr/>
              <a:t>→ </a:t>
            </a:r>
            <a:r>
              <a:rPr b="1"/>
              <a:t>Ethical Framework</a:t>
            </a:r>
            <a:r>
              <a:rPr/>
              <a:t>: How to govern </a:t>
            </a:r>
            <a:r>
              <a:rPr i="1"/>
              <a:t>(organizational design, not just policy)</a:t>
            </a:r>
          </a:p>
          <a:p>
            <a:pPr lvl="0" indent="0" marL="0">
              <a:buNone/>
            </a:pPr>
          </a:p>
          <a:p>
            <a:pPr lvl="0" indent="0" marL="0">
              <a:buNone/>
            </a:pPr>
            <a:r>
              <a:rPr i="1"/>
              <a:t>“We’re past ‘Should we?’ – now it’s ‘How well?’ - and that’s a leadership question”</a:t>
            </a:r>
          </a:p>
          <a:p>
            <a:pPr lvl="0" indent="0" marL="0">
              <a:buNone/>
            </a:pPr>
          </a:p>
          <a:p>
            <a:pPr lvl="0" indent="0" marL="0">
              <a:buNone/>
            </a:pPr>
            <a:r>
              <a:rPr/>
              <a:t>So where do we go from here? [Point to “We Are Here”]</a:t>
            </a:r>
          </a:p>
          <a:p>
            <a:pPr lvl="0" indent="0" marL="0">
              <a:buNone/>
            </a:pPr>
          </a:p>
          <a:p>
            <a:pPr lvl="0" indent="0" marL="0">
              <a:buNone/>
            </a:pPr>
            <a:r>
              <a:rPr/>
              <a:t>We’ve established that we’re past the “Should we use AI?” question. Faculty are experimenting. Students are adapting. The technology isn’t going away.</a:t>
            </a:r>
          </a:p>
          <a:p>
            <a:pPr lvl="0" indent="0" marL="0">
              <a:buNone/>
            </a:pPr>
          </a:p>
          <a:p>
            <a:pPr lvl="0" indent="0" marL="0">
              <a:buNone/>
            </a:pPr>
            <a:r>
              <a:rPr/>
              <a:t>But “using AI” isn’t a destination - it’s a starting point. The question now is: How well are we using it? How do we move from ad-hoc experimentation to strategic integration?</a:t>
            </a:r>
          </a:p>
          <a:p>
            <a:pPr lvl="0" indent="0" marL="0">
              <a:buNone/>
            </a:pPr>
          </a:p>
          <a:p>
            <a:pPr lvl="0" indent="0" marL="0">
              <a:buNone/>
            </a:pPr>
            <a:r>
              <a:rPr/>
              <a:t>I see three paths forward, and they’re not mutually exclusive. [Point to each path]</a:t>
            </a:r>
          </a:p>
          <a:p>
            <a:pPr lvl="0" indent="0" marL="0">
              <a:buNone/>
            </a:pPr>
          </a:p>
          <a:p>
            <a:pPr lvl="0" indent="0" marL="0">
              <a:buNone/>
            </a:pPr>
            <a:r>
              <a:rPr/>
              <a:t>PATH ONE: Skills Focus. We need to define what AI literacy means for business graduates. Not “can you use ChatGPT” but “can you evaluate AI outputs? Understand limitations? Use AI to augment rather than replace thinking?”</a:t>
            </a:r>
          </a:p>
          <a:p>
            <a:pPr lvl="0" indent="0" marL="0">
              <a:buNone/>
            </a:pPr>
          </a:p>
          <a:p>
            <a:pPr lvl="0" indent="0" marL="0">
              <a:buNone/>
            </a:pPr>
            <a:r>
              <a:rPr/>
              <a:t>And critically - </a:t>
            </a:r>
            <a:r>
              <a:rPr b="1"/>
              <a:t>where do humans add value?</a:t>
            </a:r>
            <a:r>
              <a:rPr/>
              <a:t> I teach my students a 5-step framework for critiquing AI responses. I mark their AI conversations because the quality of their questions matters more than the AI’s answers. This is about organizational design - where should human judgment sit in AI-enabled workflows?</a:t>
            </a:r>
          </a:p>
          <a:p>
            <a:pPr lvl="0" indent="0" marL="0">
              <a:buNone/>
            </a:pPr>
          </a:p>
          <a:p>
            <a:pPr lvl="0" indent="0" marL="0">
              <a:buNone/>
            </a:pPr>
            <a:r>
              <a:rPr/>
              <a:t>PATH TWO: Industry Partnership. We need stronger connections between what we teach and what you need. Not just teaching about AI, but learning from how you’re solving this in your workplaces.</a:t>
            </a:r>
          </a:p>
          <a:p>
            <a:pPr lvl="0" indent="0" marL="0">
              <a:buNone/>
            </a:pPr>
          </a:p>
          <a:p>
            <a:pPr lvl="0" indent="0" marL="0">
              <a:buNone/>
            </a:pPr>
            <a:r>
              <a:rPr/>
              <a:t>Here’s a critical insight from industry: The biggest barrier to effective AI adoption isn’t the technology - it’s figuring out where humans should be in the loop. </a:t>
            </a:r>
            <a:r>
              <a:rPr b="1"/>
              <a:t>That’s an organizational design question. A leadership question.</a:t>
            </a:r>
            <a:r>
              <a:rPr/>
              <a:t> You’re solving this right now in your businesses. We need to learn from your experience. Which brings us back to: where are the partnership opportunities?</a:t>
            </a:r>
          </a:p>
          <a:p>
            <a:pPr lvl="0" indent="0" marL="0">
              <a:buNone/>
            </a:pPr>
          </a:p>
          <a:p>
            <a:pPr lvl="0" indent="0" marL="0">
              <a:buNone/>
            </a:pPr>
            <a:r>
              <a:rPr/>
              <a:t>PATH THREE: Ethical Framework. We need clear principles for when AI enhances learning and when it undermines it. But this isn’t just academic integrity policy - it’s pedagogical design. Tony’s disclaimer approach, Renée’s ambitious assessment design - these are design decisions about human-AI collaboration, not just rules about cheating.</a:t>
            </a:r>
          </a:p>
          <a:p>
            <a:pPr lvl="0" indent="0" marL="0">
              <a:buNone/>
            </a:pPr>
          </a:p>
          <a:p>
            <a:pPr lvl="0" indent="0" marL="0">
              <a:buNone/>
            </a:pPr>
            <a:r>
              <a:rPr/>
              <a:t>[Point to peak] All three paths lead to the same destination: graduates who can work effectively in AI-enabled environments. Graduates who use AI as a tool for excellence, not a shortcut to mediocrity.</a:t>
            </a:r>
          </a:p>
          <a:p>
            <a:pPr lvl="0" indent="0" marL="0">
              <a:buNone/>
            </a:pPr>
          </a:p>
          <a:p>
            <a:pPr lvl="0" indent="0" marL="0">
              <a:buNone/>
            </a:pPr>
            <a:r>
              <a:rPr/>
              <a:t>But here’s what I’ve learned from both education and industry: The path forward isn’t primarily technical. It’s organizational. It’s about </a:t>
            </a:r>
            <a:r>
              <a:rPr b="1"/>
              <a:t>intentional design of where humans add value and where AI adds value.</a:t>
            </a:r>
          </a:p>
          <a:p>
            <a:pPr lvl="0" indent="0" marL="0">
              <a:buNone/>
            </a:pPr>
          </a:p>
          <a:p>
            <a:pPr lvl="0" indent="0" marL="0">
              <a:buNone/>
            </a:pPr>
            <a:r>
              <a:rPr/>
              <a:t>That clarity - that intentional design - is what separates institutions that thrive with AI from those that struggle.</a:t>
            </a:r>
          </a:p>
          <a:p>
            <a:pPr lvl="0" indent="0" marL="0">
              <a:buNone/>
            </a:pPr>
          </a:p>
          <a:p>
            <a:pPr lvl="0" indent="0" marL="0">
              <a:buNone/>
            </a:pPr>
            <a:r>
              <a:rPr/>
              <a:t>And I can’t map these paths alone. That’s why I need your guidance.</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Your Turn:</a:t>
            </a:r>
          </a:p>
          <a:p>
            <a:pPr lvl="0" indent="0" marL="0">
              <a:buNone/>
            </a:pPr>
          </a:p>
          <a:p>
            <a:pPr lvl="0"/>
            <a:r>
              <a:rPr/>
              <a:t>What resonates with your experience?</a:t>
            </a:r>
          </a:p>
          <a:p>
            <a:pPr lvl="0" indent="0" marL="0">
              <a:buNone/>
            </a:pPr>
          </a:p>
          <a:p>
            <a:pPr lvl="0"/>
            <a:r>
              <a:rPr/>
              <a:t>What concerns you?</a:t>
            </a:r>
            <a:br/>
          </a:p>
          <a:p>
            <a:pPr lvl="0" indent="0" marL="0">
              <a:buNone/>
            </a:pPr>
          </a:p>
          <a:p>
            <a:pPr lvl="0"/>
            <a:r>
              <a:rPr/>
              <a:t>Where can we collaborate?</a:t>
            </a:r>
          </a:p>
          <a:p>
            <a:pPr lvl="0" indent="0" marL="0">
              <a:buNone/>
            </a:pPr>
          </a:p>
          <a:p>
            <a:pPr lvl="0" indent="0" marL="0">
              <a:buNone/>
            </a:pPr>
            <a:r>
              <a:rPr b="1"/>
              <a:t>Let’s Talk</a:t>
            </a:r>
          </a:p>
          <a:p>
            <a:pPr lvl="0" indent="0" marL="0">
              <a:buNone/>
            </a:pPr>
          </a:p>
          <a:p>
            <a:pPr lvl="0" indent="0" marL="0">
              <a:buNone/>
            </a:pPr>
            <a:r>
              <a:rPr/>
              <a:t>So that’s where we’ve been, where we are, and where we might go. [Gesture to sketch of round table]</a:t>
            </a:r>
          </a:p>
          <a:p>
            <a:pPr lvl="0" indent="0" marL="0">
              <a:buNone/>
            </a:pPr>
          </a:p>
          <a:p>
            <a:pPr lvl="0" indent="0" marL="0">
              <a:buNone/>
            </a:pPr>
            <a:r>
              <a:rPr/>
              <a:t>But this isn’t a lecture - it’s a conversation. I’ve shared what faculty are doing. Now I want to hear from you.</a:t>
            </a:r>
          </a:p>
          <a:p>
            <a:pPr lvl="0" indent="0" marL="0">
              <a:buNone/>
            </a:pPr>
          </a:p>
          <a:p>
            <a:pPr lvl="0" indent="0" marL="0">
              <a:buNone/>
            </a:pPr>
            <a:r>
              <a:rPr/>
              <a:t>I have some specific questions, but first: What’s your immediate reaction to what you’ve heard? What surprises you? What concerns you?</a:t>
            </a:r>
          </a:p>
          <a:p>
            <a:pPr lvl="0" indent="0" marL="0">
              <a:buNone/>
            </a:pPr>
          </a:p>
          <a:p>
            <a:pPr lvl="0" indent="0" marL="0">
              <a:buNone/>
            </a:pPr>
            <a:r>
              <a:rPr/>
              <a:t>[PAUSE - actually wait for responses]</a:t>
            </a:r>
          </a:p>
          <a:p>
            <a:pPr lvl="0" indent="0" marL="0">
              <a:buNone/>
            </a:pPr>
          </a:p>
          <a:p>
            <a:pPr lvl="0" indent="0" marL="0">
              <a:buNone/>
            </a:pPr>
            <a:r>
              <a:rPr/>
              <a:t>[Depending on time and engagement, you can guide toward these specific questions:]</a:t>
            </a:r>
          </a:p>
          <a:p>
            <a:pPr lvl="0" indent="0" marL="0">
              <a:buNone/>
            </a:pPr>
          </a:p>
          <a:p>
            <a:pPr lvl="0" indent="-342900" marL="342900">
              <a:buAutoNum type="arabicPeriod"/>
            </a:pPr>
            <a:r>
              <a:rPr/>
              <a:t>From your hiring and workplace perspective: What AI capabilities do you wish business graduates had? What mistakes do you see new employees making with AI?</a:t>
            </a:r>
          </a:p>
          <a:p>
            <a:pPr lvl="0" indent="0" marL="0">
              <a:buNone/>
            </a:pPr>
          </a:p>
          <a:p>
            <a:pPr lvl="0" indent="-342900" marL="342900">
              <a:buAutoNum type="arabicPeriod"/>
            </a:pPr>
            <a:r>
              <a:rPr/>
              <a:t>Are there specific projects or initiatives in your organizations that students could learn from - either as case studies or through direct involvement?</a:t>
            </a:r>
          </a:p>
          <a:p>
            <a:pPr lvl="0" indent="0" marL="0">
              <a:buNone/>
            </a:pPr>
          </a:p>
          <a:p>
            <a:pPr lvl="0" indent="-342900" marL="342900">
              <a:buAutoNum type="arabicPeriod"/>
            </a:pPr>
            <a:r>
              <a:rPr/>
              <a:t>What ethical challenges are you navigating with AI in your workplaces? How are you balancing efficiency with quality, automation with judgment?</a:t>
            </a:r>
          </a:p>
          <a:p>
            <a:pPr lvl="0" indent="0" marL="0">
              <a:buNone/>
            </a:pPr>
          </a:p>
          <a:p>
            <a:pPr lvl="0" indent="-342900" marL="342900">
              <a:buAutoNum type="arabicPeriod"/>
            </a:pPr>
            <a:r>
              <a:rPr/>
              <a:t>Where do you see the biggest gaps between what we’re teaching and what your industries need?</a:t>
            </a:r>
          </a:p>
          <a:p>
            <a:pPr lvl="0" indent="0" marL="0">
              <a:buNone/>
            </a:pPr>
          </a:p>
          <a:p>
            <a:pPr lvl="0" indent="-342900" marL="342900">
              <a:buAutoNum type="arabicPeriod"/>
            </a:pPr>
            <a:r>
              <a:rPr/>
              <a:t>How are you thinking about assessment and evaluation of work in AI-enabled environments? What does quality look like when AI is in the workflow?</a:t>
            </a:r>
          </a:p>
          <a:p>
            <a:pPr lvl="0" indent="0" marL="0">
              <a:buNone/>
            </a:pPr>
          </a:p>
          <a:p>
            <a:pPr lvl="0" indent="0" marL="0">
              <a:buNone/>
            </a:pPr>
            <a:r>
              <a:rPr/>
              <a:t>[The goal is genuine dialogue, not just Q&amp;A. Listen, take notes, probe deeper on interesting points]</a:t>
            </a:r>
          </a:p>
          <a:p>
            <a:pPr lvl="0" indent="0" marL="0">
              <a:buNone/>
            </a:pPr>
          </a:p>
          <a:p>
            <a:pPr lvl="0" indent="0" marL="0">
              <a:buNone/>
            </a:pPr>
            <a:r>
              <a:rPr/>
              <a:t>[CLOSING - save 2 minutes:]</a:t>
            </a:r>
          </a:p>
          <a:p>
            <a:pPr lvl="0" indent="0" marL="0">
              <a:buNone/>
            </a:pPr>
          </a:p>
          <a:p>
            <a:pPr lvl="0" indent="0" marL="0">
              <a:buNone/>
            </a:pPr>
            <a:r>
              <a:rPr/>
              <a:t>Thank you. This is exactly the input I needed. The next six months will be about moving from individual experiments to strategic integration - and your guidance today helps chart that course.</a:t>
            </a:r>
          </a:p>
          <a:p>
            <a:pPr lvl="0" indent="0" marL="0">
              <a:buNone/>
            </a:pPr>
          </a:p>
          <a:p>
            <a:pPr lvl="0" indent="0" marL="0">
              <a:buNone/>
            </a:pPr>
            <a:r>
              <a:rPr/>
              <a:t>I’ll be following up with several of you about specific partnership opportunities. And I’d love to continue these conversations individually.</a:t>
            </a:r>
          </a:p>
          <a:p>
            <a:pPr lvl="0" indent="0" marL="0">
              <a:buNone/>
            </a:pPr>
          </a:p>
          <a:p>
            <a:pPr lvl="0" indent="0" marL="0">
              <a:buNone/>
            </a:pPr>
            <a:r>
              <a:rPr/>
              <a:t>The AI revolution in education isn’t coming - it’s here. The question is whether we shape it intentionally or let it shape us by default.</a:t>
            </a:r>
          </a:p>
          <a:p>
            <a:pPr lvl="0" indent="0" marL="0">
              <a:buNone/>
            </a:pPr>
          </a:p>
          <a:p>
            <a:pPr lvl="0" indent="0" marL="0">
              <a:buNone/>
            </a:pPr>
            <a:r>
              <a:rPr/>
              <a:t>With your help, I’m confident we can do the former.</a:t>
            </a:r>
          </a:p>
          <a:p>
            <a:pPr lvl="0" indent="0" marL="0">
              <a:buNone/>
            </a:pPr>
          </a:p>
          <a:p>
            <a:pPr lvl="0" indent="0" marL="0">
              <a:buNone/>
            </a:pPr>
            <a:r>
              <a:rPr/>
              <a:t>Thank you.</a:t>
            </a:r>
          </a:p>
        </p:txBody>
      </p:sp>
      <p:sp>
        <p:nvSpPr>
          <p:cNvPr id="4" name="Slide Number Placeholder 3"/>
          <p:cNvSpPr>
            <a:spLocks noGrp="1"/>
          </p:cNvSpPr>
          <p:nvPr>
            <p:ph type="sldNum" sz="quarter" idx="10"/>
          </p:nvPr>
        </p:nvSpPr>
        <p:spPr/>
        <p:txBody>
          <a:bodyPr/>
          <a:lstStyle/>
          <a:p>
            <a:fld id="{18BDFEC3-8487-43E8-A154-7C12CBC1FFF2}" type="slidenum">
              <a:rPr lang="en-US"/>
              <a:t>14</a:t>
            </a:fld>
            <a:endParaRPr lang="en-US"/>
          </a:p>
        </p:txBody>
      </p:sp>
    </p:spTree>
  </p:cSld>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Ten Ways AI Supports Learning:</a:t>
            </a:r>
          </a:p>
          <a:p>
            <a:pPr lvl="0" indent="0" marL="0">
              <a:buNone/>
            </a:pPr>
          </a:p>
          <a:p>
            <a:pPr lvl="0"/>
            <a:r>
              <a:rPr/>
              <a:t>Possibility engine</a:t>
            </a:r>
          </a:p>
          <a:p>
            <a:pPr lvl="0" indent="0" marL="0">
              <a:buNone/>
            </a:pPr>
          </a:p>
          <a:p>
            <a:pPr lvl="0"/>
            <a:r>
              <a:rPr/>
              <a:t>Socratic opponent</a:t>
            </a:r>
            <a:br/>
          </a:p>
          <a:p>
            <a:pPr lvl="0" indent="0" marL="0">
              <a:buNone/>
            </a:pPr>
          </a:p>
          <a:p>
            <a:pPr lvl="0"/>
            <a:r>
              <a:rPr/>
              <a:t>Collaboration coach</a:t>
            </a:r>
          </a:p>
          <a:p>
            <a:pPr lvl="0" indent="0" marL="0">
              <a:buNone/>
            </a:pPr>
          </a:p>
          <a:p>
            <a:pPr lvl="0"/>
            <a:r>
              <a:rPr/>
              <a:t>Personal tutor</a:t>
            </a:r>
          </a:p>
          <a:p>
            <a:pPr lvl="0" indent="0" marL="0">
              <a:buNone/>
            </a:pPr>
          </a:p>
          <a:p>
            <a:pPr lvl="0"/>
            <a:r>
              <a:rPr/>
              <a:t>Study buddy</a:t>
            </a:r>
          </a:p>
          <a:p>
            <a:pPr lvl="0" indent="0" marL="0">
              <a:buNone/>
            </a:pPr>
          </a:p>
          <a:p>
            <a:pPr lvl="0" indent="0" marL="0">
              <a:buNone/>
            </a:pPr>
            <a:r>
              <a:rPr i="1"/>
              <a:t>Reference from March presentation</a:t>
            </a:r>
          </a:p>
          <a:p>
            <a:pPr lvl="0" indent="0" marL="0">
              <a:buNone/>
            </a:pPr>
          </a:p>
          <a:p>
            <a:pPr lvl="0" indent="0" marL="0">
              <a:buNone/>
            </a:pPr>
            <a:r>
              <a:rPr/>
              <a:t>[Only use if someone asks: “But specifically, how should students be using AI?”]</a:t>
            </a:r>
          </a:p>
          <a:p>
            <a:pPr lvl="0" indent="0" marL="0">
              <a:buNone/>
            </a:pPr>
          </a:p>
          <a:p>
            <a:pPr lvl="0" indent="0" marL="0">
              <a:buNone/>
            </a:pPr>
            <a:r>
              <a:rPr/>
              <a:t>In March, I shared UNESCO’s research on AI roles in education. I won’t go through all ten, but the framework is useful.</a:t>
            </a:r>
          </a:p>
          <a:p>
            <a:pPr lvl="0" indent="0" marL="0">
              <a:buNone/>
            </a:pPr>
          </a:p>
          <a:p>
            <a:pPr lvl="0" indent="0" marL="0">
              <a:buNone/>
            </a:pPr>
            <a:r>
              <a:rPr/>
              <a:t>AI as “possibility engine” - generate alternatives, explore options. AI as “Socratic opponent” - argue against your position to strengthen it. AI as “personal tutor” - patient, non-judgmental feedback.</a:t>
            </a:r>
          </a:p>
          <a:p>
            <a:pPr lvl="0" indent="0" marL="0">
              <a:buNone/>
            </a:pPr>
          </a:p>
          <a:p>
            <a:pPr lvl="0" indent="0" marL="0">
              <a:buNone/>
            </a:pPr>
            <a:r>
              <a:rPr/>
              <a:t>The key: these are roles for AI as learning partner, not learning replacement.</a:t>
            </a:r>
          </a:p>
          <a:p>
            <a:pPr lvl="0" indent="0" marL="0">
              <a:buNone/>
            </a:pPr>
          </a:p>
          <a:p>
            <a:pPr lvl="0" indent="0" marL="0">
              <a:buNone/>
            </a:pPr>
            <a:r>
              <a:rPr/>
              <a:t>Several of our faculty are already using these patterns, whether they know the UNESCO framework or not.</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Tools Supporting Faculty:</a:t>
            </a:r>
          </a:p>
          <a:p>
            <a:pPr lvl="0" indent="0" marL="0">
              <a:buNone/>
            </a:pPr>
          </a:p>
          <a:p>
            <a:pPr lvl="0"/>
            <a:r>
              <a:rPr/>
              <a:t>Curriculum Curator → Content transformation</a:t>
            </a:r>
          </a:p>
          <a:p>
            <a:pPr lvl="0" indent="0" marL="0">
              <a:buNone/>
            </a:pPr>
          </a:p>
          <a:p>
            <a:pPr lvl="0"/>
            <a:r>
              <a:rPr/>
              <a:t>FLX → Module restructuring</a:t>
            </a:r>
          </a:p>
          <a:p>
            <a:pPr lvl="0" indent="0" marL="0">
              <a:buNone/>
            </a:pPr>
          </a:p>
          <a:p>
            <a:pPr lvl="0"/>
            <a:r>
              <a:rPr/>
              <a:t>Time savings: 80%+ on formatting tasks</a:t>
            </a:r>
          </a:p>
          <a:p>
            <a:pPr lvl="0" indent="0" marL="0">
              <a:buNone/>
            </a:pPr>
          </a:p>
          <a:p>
            <a:pPr lvl="0" indent="0" marL="0">
              <a:buNone/>
            </a:pPr>
            <a:r>
              <a:rPr i="1"/>
              <a:t>Efficiency enables innovation</a:t>
            </a:r>
          </a:p>
          <a:p>
            <a:pPr lvl="0" indent="0" marL="0">
              <a:buNone/>
            </a:pPr>
          </a:p>
          <a:p>
            <a:pPr lvl="0" indent="0" marL="0">
              <a:buNone/>
            </a:pPr>
            <a:r>
              <a:rPr/>
              <a:t>[Only use if someone asks about technical infrastructure]</a:t>
            </a:r>
          </a:p>
          <a:p>
            <a:pPr lvl="0" indent="0" marL="0">
              <a:buNone/>
            </a:pPr>
          </a:p>
          <a:p>
            <a:pPr lvl="0" indent="0" marL="0">
              <a:buNone/>
            </a:pPr>
            <a:r>
              <a:rPr/>
              <a:t>We’re also investing in tools that support faculty efficiency. The Curriculum Curator and FLX tools help transform existing content into new formats - PDFs to interactive web experiences, static content to adaptive modules.</a:t>
            </a:r>
          </a:p>
          <a:p>
            <a:pPr lvl="0" indent="0" marL="0">
              <a:buNone/>
            </a:pPr>
          </a:p>
          <a:p>
            <a:pPr lvl="0" indent="0" marL="0">
              <a:buNone/>
            </a:pPr>
            <a:r>
              <a:rPr/>
              <a:t>One colleague converted a worksheet to HTML in 30 minutes. Not replacing content expertise - just handling the technical busywork.</a:t>
            </a:r>
          </a:p>
          <a:p>
            <a:pPr lvl="0" indent="0" marL="0">
              <a:buNone/>
            </a:pPr>
          </a:p>
          <a:p>
            <a:pPr lvl="0" indent="0" marL="0">
              <a:buNone/>
            </a:pPr>
            <a:r>
              <a:rPr/>
              <a:t>This matters because faculty time is the bottleneck. If AI can handle formatting and restructuring, faculty can focus on pedagogy and innovation.</a:t>
            </a:r>
          </a:p>
          <a:p>
            <a:pPr lvl="0" indent="0" marL="0">
              <a:buNone/>
            </a:pPr>
          </a:p>
          <a:p>
            <a:pPr lvl="0" indent="0" marL="0">
              <a:buNone/>
            </a:pPr>
            <a:r>
              <a:rPr/>
              <a:t>It’s the same principle we’re teaching students: use AI for the mechanical so you can focus on the meaningful.</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March 2024 Questions:</a:t>
            </a:r>
          </a:p>
          <a:p>
            <a:pPr lvl="0" indent="0" marL="0">
              <a:buNone/>
            </a:pPr>
          </a:p>
          <a:p>
            <a:pPr lvl="0" indent="-342900" marL="342900">
              <a:buAutoNum type="arabicPeriod"/>
            </a:pPr>
            <a:r>
              <a:rPr/>
              <a:t>What AI skills are critical?</a:t>
            </a:r>
            <a:br/>
          </a:p>
          <a:p>
            <a:pPr lvl="0" indent="0" marL="0">
              <a:buNone/>
            </a:pPr>
          </a:p>
          <a:p>
            <a:pPr lvl="0" indent="-342900" marL="342900">
              <a:buAutoNum type="arabicPeriod"/>
            </a:pPr>
            <a:r>
              <a:rPr/>
              <a:t>How can we collaborate with industry?</a:t>
            </a:r>
            <a:br/>
          </a:p>
          <a:p>
            <a:pPr lvl="0" indent="0" marL="0">
              <a:buNone/>
            </a:pPr>
          </a:p>
          <a:p>
            <a:pPr lvl="0" indent="-342900" marL="342900">
              <a:buAutoNum type="arabicPeriod"/>
            </a:pPr>
            <a:r>
              <a:rPr/>
              <a:t>What ethical considerations?</a:t>
            </a:r>
          </a:p>
          <a:p>
            <a:pPr lvl="0" indent="0" marL="0">
              <a:buNone/>
            </a:pPr>
          </a:p>
          <a:p>
            <a:pPr lvl="0" indent="0" marL="0">
              <a:buNone/>
            </a:pPr>
            <a:r>
              <a:rPr b="1"/>
              <a:t>October 2024 Answers:</a:t>
            </a:r>
          </a:p>
          <a:p>
            <a:pPr lvl="0" indent="0" marL="0">
              <a:buNone/>
            </a:pPr>
          </a:p>
          <a:p>
            <a:pPr lvl="0" indent="-342900" marL="342900">
              <a:buAutoNum type="arabicPeriod"/>
            </a:pPr>
            <a:r>
              <a:rPr/>
              <a:t>Critical evaluation, not just use</a:t>
            </a:r>
            <a:br/>
          </a:p>
          <a:p>
            <a:pPr lvl="0" indent="0" marL="0">
              <a:buNone/>
            </a:pPr>
          </a:p>
          <a:p>
            <a:pPr lvl="0" indent="-342900" marL="342900">
              <a:buAutoNum type="arabicPeriod"/>
            </a:pPr>
            <a:r>
              <a:rPr/>
              <a:t>Real partnerships emerging</a:t>
            </a:r>
            <a:br/>
          </a:p>
          <a:p>
            <a:pPr lvl="0" indent="0" marL="0">
              <a:buNone/>
            </a:pPr>
          </a:p>
          <a:p>
            <a:pPr lvl="0" indent="-342900" marL="342900">
              <a:buAutoNum type="arabicPeriod"/>
            </a:pPr>
            <a:r>
              <a:rPr/>
              <a:t>New frameworks being tested</a:t>
            </a:r>
          </a:p>
          <a:p>
            <a:pPr lvl="0" indent="0" marL="0">
              <a:buNone/>
            </a:pPr>
          </a:p>
          <a:p>
            <a:pPr lvl="0" indent="0" marL="0">
              <a:buNone/>
            </a:pPr>
            <a:r>
              <a:rPr/>
              <a:t>[Only use if you want to create explicit callback to March meeting]</a:t>
            </a:r>
          </a:p>
          <a:p>
            <a:pPr lvl="0" indent="0" marL="0">
              <a:buNone/>
            </a:pPr>
          </a:p>
          <a:p>
            <a:pPr lvl="0" indent="0" marL="0">
              <a:buNone/>
            </a:pPr>
            <a:r>
              <a:rPr/>
              <a:t>In March, we ended with three questions for you. [Point to left column]</a:t>
            </a:r>
          </a:p>
          <a:p>
            <a:pPr lvl="0" indent="0" marL="0">
              <a:buNone/>
            </a:pPr>
          </a:p>
          <a:p>
            <a:pPr lvl="0" indent="0" marL="0">
              <a:buNone/>
            </a:pPr>
            <a:r>
              <a:rPr/>
              <a:t>Six months later, we don’t have complete answers, but we have better questions. [Point to right column]</a:t>
            </a:r>
          </a:p>
          <a:p>
            <a:pPr lvl="0" indent="0" marL="0">
              <a:buNone/>
            </a:pPr>
          </a:p>
          <a:p>
            <a:pPr lvl="0" indent="0" marL="0">
              <a:buNone/>
            </a:pPr>
            <a:r>
              <a:rPr/>
              <a:t>We’ve learned that AI skills aren’t about tool proficiency - they’re about critical judgment. Tony’s story proved that.</a:t>
            </a:r>
          </a:p>
          <a:p>
            <a:pPr lvl="0" indent="0" marL="0">
              <a:buNone/>
            </a:pPr>
          </a:p>
          <a:p>
            <a:pPr lvl="0" indent="0" marL="0">
              <a:buNone/>
            </a:pPr>
            <a:r>
              <a:rPr/>
              <a:t>We’ve started building industry partnerships - but we need to scale them. That’s where you come in.</a:t>
            </a:r>
          </a:p>
          <a:p>
            <a:pPr lvl="0" indent="0" marL="0">
              <a:buNone/>
            </a:pPr>
          </a:p>
          <a:p>
            <a:pPr lvl="0" indent="0" marL="0">
              <a:buNone/>
            </a:pPr>
            <a:r>
              <a:rPr/>
              <a:t>And we’re testing ethical frameworks in real time - every faculty experiment is generating data about what works.</a:t>
            </a:r>
          </a:p>
          <a:p>
            <a:pPr lvl="0" indent="0" marL="0">
              <a:buNone/>
            </a:pPr>
          </a:p>
          <a:p>
            <a:pPr lvl="0" indent="0" marL="0">
              <a:buNone/>
            </a:pPr>
            <a:r>
              <a:rPr/>
              <a:t>We’re making progress. But it’s iterative, not complete. And that’s okay.</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Teaching Critical Evaluation:</a:t>
            </a:r>
          </a:p>
          <a:p>
            <a:pPr lvl="0" indent="0" marL="0">
              <a:buNone/>
            </a:pPr>
          </a:p>
          <a:p>
            <a:pPr lvl="0" indent="-342900" marL="342900">
              <a:buAutoNum type="arabicPeriod"/>
            </a:pPr>
            <a:r>
              <a:rPr b="1"/>
              <a:t>Question the Source</a:t>
            </a:r>
            <a:r>
              <a:rPr/>
              <a:t>: What’s the AI’s training? Limitations?</a:t>
            </a:r>
          </a:p>
          <a:p>
            <a:pPr lvl="0" indent="0" marL="0">
              <a:buNone/>
            </a:pPr>
          </a:p>
          <a:p>
            <a:pPr lvl="0" indent="-342900" marL="342900">
              <a:buAutoNum type="arabicPeriod"/>
            </a:pPr>
            <a:r>
              <a:rPr b="1"/>
              <a:t>Verify Claims</a:t>
            </a:r>
            <a:r>
              <a:rPr/>
              <a:t>: Cross-check facts, especially statistics</a:t>
            </a:r>
          </a:p>
          <a:p>
            <a:pPr lvl="0" indent="0" marL="0">
              <a:buNone/>
            </a:pPr>
          </a:p>
          <a:p>
            <a:pPr lvl="0" indent="-342900" marL="342900">
              <a:buAutoNum type="arabicPeriod"/>
            </a:pPr>
            <a:r>
              <a:rPr b="1"/>
              <a:t>Evaluate Logic</a:t>
            </a:r>
            <a:r>
              <a:rPr/>
              <a:t>: Does the reasoning hold up?</a:t>
            </a:r>
          </a:p>
          <a:p>
            <a:pPr lvl="0" indent="0" marL="0">
              <a:buNone/>
            </a:pPr>
          </a:p>
          <a:p>
            <a:pPr lvl="0" indent="-342900" marL="342900">
              <a:buAutoNum type="arabicPeriod"/>
            </a:pPr>
            <a:r>
              <a:rPr b="1"/>
              <a:t>Identify Bias</a:t>
            </a:r>
            <a:r>
              <a:rPr/>
              <a:t>: What perspectives are missing?</a:t>
            </a:r>
          </a:p>
          <a:p>
            <a:pPr lvl="0" indent="0" marL="0">
              <a:buNone/>
            </a:pPr>
          </a:p>
          <a:p>
            <a:pPr lvl="0" indent="-342900" marL="342900">
              <a:buAutoNum type="arabicPeriod"/>
            </a:pPr>
            <a:r>
              <a:rPr b="1"/>
              <a:t>Iterate &amp; Improve</a:t>
            </a:r>
            <a:r>
              <a:rPr/>
              <a:t>: Use critique to refine prompts</a:t>
            </a:r>
          </a:p>
          <a:p>
            <a:pPr lvl="0" indent="0" marL="0">
              <a:buNone/>
            </a:pPr>
          </a:p>
          <a:p>
            <a:pPr lvl="0" indent="0" marL="0">
              <a:buNone/>
            </a:pPr>
            <a:r>
              <a:rPr i="1"/>
              <a:t>From passive consumption to active evaluation</a:t>
            </a:r>
          </a:p>
          <a:p>
            <a:pPr lvl="0" indent="0" marL="0">
              <a:buNone/>
            </a:pPr>
          </a:p>
          <a:p>
            <a:pPr lvl="0" indent="0" marL="0">
              <a:buNone/>
            </a:pPr>
            <a:r>
              <a:rPr/>
              <a:t>[Only use if someone asks: “How do you actually teach AI literacy?” or “What does your framework look like?”]</a:t>
            </a:r>
          </a:p>
          <a:p>
            <a:pPr lvl="0" indent="0" marL="0">
              <a:buNone/>
            </a:pPr>
          </a:p>
          <a:p>
            <a:pPr lvl="0" indent="0" marL="0">
              <a:buNone/>
            </a:pPr>
            <a:r>
              <a:rPr/>
              <a:t>Great question. I teach my students a 5-step framework for critiquing AI responses. [Point to circle]</a:t>
            </a:r>
          </a:p>
          <a:p>
            <a:pPr lvl="0" indent="0" marL="0">
              <a:buNone/>
            </a:pPr>
          </a:p>
          <a:p>
            <a:pPr lvl="0" indent="0" marL="0">
              <a:buNone/>
            </a:pPr>
            <a:r>
              <a:rPr/>
              <a:t>Step 1: Question the Source. What’s this AI trained on? What are its known limitations? Students need to understand that ChatGPT, Claude, and Copilot have different strengths and weaknesses.</a:t>
            </a:r>
          </a:p>
          <a:p>
            <a:pPr lvl="0" indent="0" marL="0">
              <a:buNone/>
            </a:pPr>
          </a:p>
          <a:p>
            <a:pPr lvl="0" indent="0" marL="0">
              <a:buNone/>
            </a:pPr>
            <a:r>
              <a:rPr/>
              <a:t>Step 2: Verify Claims. Especially statistics, dates, citations. AI hallucinates. Students must cross-reference against authoritative sources. If AI says “30% of businesses use this technology” - where’s that number from?</a:t>
            </a:r>
          </a:p>
          <a:p>
            <a:pPr lvl="0" indent="0" marL="0">
              <a:buNone/>
            </a:pPr>
          </a:p>
          <a:p>
            <a:pPr lvl="0" indent="0" marL="0">
              <a:buNone/>
            </a:pPr>
            <a:r>
              <a:rPr/>
              <a:t>Step 3: Evaluate Logic. Does the reasoning actually hold up? AI can produce plausible-sounding arguments that fall apart under scrutiny. Students need to spot logical fallacies, missing steps, or unsupported leaps.</a:t>
            </a:r>
          </a:p>
          <a:p>
            <a:pPr lvl="0" indent="0" marL="0">
              <a:buNone/>
            </a:pPr>
          </a:p>
          <a:p>
            <a:pPr lvl="0" indent="0" marL="0">
              <a:buNone/>
            </a:pPr>
            <a:r>
              <a:rPr/>
              <a:t>Step 4: Identify Bias. What perspectives are missing? AI training data has biases - often Western, often based on available internet content. Students need to ask: “Who’s voice isn’t represented here?”</a:t>
            </a:r>
          </a:p>
          <a:p>
            <a:pPr lvl="0" indent="0" marL="0">
              <a:buNone/>
            </a:pPr>
          </a:p>
          <a:p>
            <a:pPr lvl="0" indent="0" marL="0">
              <a:buNone/>
            </a:pPr>
            <a:r>
              <a:rPr/>
              <a:t>Step 5: Iterate and Improve. Use your critique to refine your prompts. This is where learning happens. “The AI gave me a shallow response - how can I ask a better question?”</a:t>
            </a:r>
          </a:p>
          <a:p>
            <a:pPr lvl="0" indent="0" marL="0">
              <a:buNone/>
            </a:pPr>
          </a:p>
          <a:p>
            <a:pPr lvl="0" indent="0" marL="0">
              <a:buNone/>
            </a:pPr>
            <a:r>
              <a:rPr/>
              <a:t>[Point to center student figure] The goal is active evaluation, not passive consumption.</a:t>
            </a:r>
          </a:p>
          <a:p>
            <a:pPr lvl="0" indent="0" marL="0">
              <a:buNone/>
            </a:pPr>
          </a:p>
          <a:p>
            <a:pPr lvl="0" indent="0" marL="0">
              <a:buNone/>
            </a:pPr>
            <a:r>
              <a:rPr/>
              <a:t>And here’s the key: I mark their AI conversations. I assess the sophistication of their questions, how they push back on weak responses, how they iterate. The AI is the environment for demonstrating critical thinking - not a shortcut around it.</a:t>
            </a:r>
          </a:p>
          <a:p>
            <a:pPr lvl="0" indent="0" marL="0">
              <a:buNone/>
            </a:pPr>
          </a:p>
          <a:p>
            <a:pPr lvl="0" indent="0" marL="0">
              <a:buNone/>
            </a:pPr>
            <a:r>
              <a:rPr/>
              <a:t>This framework works across disciplines. Business students evaluating market analysis. HR students questioning bias in recruitment algorithms. IT students testing code explanations.</a:t>
            </a:r>
          </a:p>
          <a:p>
            <a:pPr lvl="0" indent="0" marL="0">
              <a:buNone/>
            </a:pPr>
          </a:p>
          <a:p>
            <a:pPr lvl="0" indent="0" marL="0">
              <a:buNone/>
            </a:pPr>
            <a:r>
              <a:rPr/>
              <a:t>It’s not about using AI less - it’s about using it more critically.</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Not About Prevention:</a:t>
            </a:r>
            <a:r>
              <a:rPr/>
              <a:t> * Traditional exams ≠ solution * Detection tools ≠ reliable</a:t>
            </a:r>
          </a:p>
          <a:p>
            <a:pPr lvl="0" indent="0" marL="0">
              <a:buNone/>
            </a:pPr>
          </a:p>
          <a:p>
            <a:pPr lvl="0" indent="0" marL="0">
              <a:buNone/>
            </a:pPr>
            <a:r>
              <a:rPr b="1"/>
              <a:t>About Demonstration:</a:t>
            </a:r>
            <a:r>
              <a:rPr/>
              <a:t> * 50% demonstrable individual work * AI-allowed but student-driven * Process evaluation, not just product</a:t>
            </a:r>
          </a:p>
          <a:p>
            <a:pPr lvl="0" indent="0" marL="0">
              <a:buNone/>
            </a:pPr>
          </a:p>
          <a:p>
            <a:pPr lvl="0" indent="0" marL="0">
              <a:buNone/>
            </a:pPr>
            <a:r>
              <a:rPr b="1"/>
              <a:t>Examples:</a:t>
            </a:r>
            <a:r>
              <a:rPr/>
              <a:t> * Marking AI conversations * Oral defense of AI-generated work * Iterative development portfolios</a:t>
            </a:r>
          </a:p>
          <a:p>
            <a:pPr lvl="0" indent="0" marL="0">
              <a:buNone/>
            </a:pPr>
          </a:p>
          <a:p>
            <a:pPr lvl="0" indent="0" marL="0">
              <a:buNone/>
            </a:pPr>
            <a:r>
              <a:rPr/>
              <a:t>[Only use if someone asks: “But how do you prevent cheating?” or “What about academic integrity?”]</a:t>
            </a:r>
          </a:p>
          <a:p>
            <a:pPr lvl="0" indent="0" marL="0">
              <a:buNone/>
            </a:pPr>
          </a:p>
          <a:p>
            <a:pPr lvl="0" indent="0" marL="0">
              <a:buNone/>
            </a:pPr>
            <a:r>
              <a:rPr/>
              <a:t>Excellent question, and it gets to the heart of Assessment 2030 thinking. [Point to scale]</a:t>
            </a:r>
          </a:p>
          <a:p>
            <a:pPr lvl="0" indent="0" marL="0">
              <a:buNone/>
            </a:pPr>
          </a:p>
          <a:p>
            <a:pPr lvl="0" indent="0" marL="0">
              <a:buNone/>
            </a:pPr>
            <a:r>
              <a:rPr/>
              <a:t>We’ve been focused on </a:t>
            </a:r>
            <a:r>
              <a:rPr b="1"/>
              <a:t>prevention</a:t>
            </a:r>
            <a:r>
              <a:rPr/>
              <a:t> [point to left side] - locked browsers, exam rooms, plagiarism detection software. But this is an arms race we can’t win. AI detection tools have high false positive rates and are easily circumvented.</a:t>
            </a:r>
          </a:p>
          <a:p>
            <a:pPr lvl="0" indent="0" marL="0">
              <a:buNone/>
            </a:pPr>
          </a:p>
          <a:p>
            <a:pPr lvl="0" indent="0" marL="0">
              <a:buNone/>
            </a:pPr>
            <a:r>
              <a:rPr/>
              <a:t>Instead, we’re shifting to </a:t>
            </a:r>
            <a:r>
              <a:rPr b="1"/>
              <a:t>demonstration</a:t>
            </a:r>
            <a:r>
              <a:rPr/>
              <a:t> [point to right side]. Can students demonstrate their thinking? Their process? Their ability to evaluate and iterate?</a:t>
            </a:r>
          </a:p>
          <a:p>
            <a:pPr lvl="0" indent="0" marL="0">
              <a:buNone/>
            </a:pPr>
          </a:p>
          <a:p>
            <a:pPr lvl="0" indent="0" marL="0">
              <a:buNone/>
            </a:pPr>
            <a:r>
              <a:rPr/>
              <a:t>[Point to fulcrum] My operating principle: At least 50% of any assessment must show the student’s individual thinking. That doesn’t mean AI is banned from the other 50% - it means we design assessments where AI can be a tool but not a replacement.</a:t>
            </a:r>
          </a:p>
          <a:p>
            <a:pPr lvl="0" indent="0" marL="0">
              <a:buNone/>
            </a:pPr>
          </a:p>
          <a:p>
            <a:pPr lvl="0" indent="0" marL="0">
              <a:buNone/>
            </a:pPr>
            <a:r>
              <a:rPr/>
              <a:t>[Point to examples on right side] What does this look like practically?</a:t>
            </a:r>
          </a:p>
          <a:p>
            <a:pPr lvl="0" indent="0" marL="0">
              <a:buNone/>
            </a:pPr>
          </a:p>
          <a:p>
            <a:pPr lvl="0" indent="0" marL="0">
              <a:buNone/>
            </a:pPr>
            <a:r>
              <a:rPr b="1"/>
              <a:t>Marking AI conversations</a:t>
            </a:r>
            <a:r>
              <a:rPr/>
              <a:t>: I assess the questions students ask, how they push back on AI responses, how they iterate. The conversation reveals their thinking.</a:t>
            </a:r>
          </a:p>
          <a:p>
            <a:pPr lvl="0" indent="0" marL="0">
              <a:buNone/>
            </a:pPr>
          </a:p>
          <a:p>
            <a:pPr lvl="0" indent="0" marL="0">
              <a:buNone/>
            </a:pPr>
            <a:r>
              <a:rPr b="1"/>
              <a:t>Oral defense</a:t>
            </a:r>
            <a:r>
              <a:rPr/>
              <a:t>: Students use AI to generate initial content, but must defend it, explain alternatives they considered, identify limitations. Can’t do that if AI did all the thinking.</a:t>
            </a:r>
          </a:p>
          <a:p>
            <a:pPr lvl="0" indent="0" marL="0">
              <a:buNone/>
            </a:pPr>
          </a:p>
          <a:p>
            <a:pPr lvl="0" indent="0" marL="0">
              <a:buNone/>
            </a:pPr>
            <a:r>
              <a:rPr b="1"/>
              <a:t>Iterative portfolios</a:t>
            </a:r>
            <a:r>
              <a:rPr/>
              <a:t>: Show the development process. First draft, feedback (human or AI), revision, reflection. The learning is visible in the iteration.</a:t>
            </a:r>
          </a:p>
          <a:p>
            <a:pPr lvl="0" indent="0" marL="0">
              <a:buNone/>
            </a:pPr>
          </a:p>
          <a:p>
            <a:pPr lvl="0" indent="0" marL="0">
              <a:buNone/>
            </a:pPr>
            <a:r>
              <a:rPr/>
              <a:t>[Point to Tony’s and Renée’s examples from earlier] Tony’s approach - students find AI errors - requires deep understanding. Renée’s graphic novels - AI helps with images, but students must demonstrate conceptual synthesis.</a:t>
            </a:r>
          </a:p>
          <a:p>
            <a:pPr lvl="0" indent="0" marL="0">
              <a:buNone/>
            </a:pPr>
          </a:p>
          <a:p>
            <a:pPr lvl="0" indent="0" marL="0">
              <a:buNone/>
            </a:pPr>
            <a:r>
              <a:rPr/>
              <a:t>[Address the concern directly] Is this more work for faculty? Initially, yes. But it’s more honest about the world students are entering. And frankly, it’s better pedagogy - we’re assessing understanding, not memorization or production.</a:t>
            </a:r>
          </a:p>
          <a:p>
            <a:pPr lvl="0" indent="0" marL="0">
              <a:buNone/>
            </a:pPr>
          </a:p>
          <a:p>
            <a:pPr lvl="0" indent="0" marL="0">
              <a:buNone/>
            </a:pPr>
            <a:r>
              <a:rPr/>
              <a:t>The question isn’t “How do we prevent AI use?” It’s “How do we design assessment where AI use reveals rather than hides student thinking?”</a:t>
            </a:r>
          </a:p>
          <a:p>
            <a:pPr lvl="0" indent="0" marL="0">
              <a:buNone/>
            </a:pPr>
          </a:p>
          <a:p>
            <a:pPr lvl="0" indent="0" marL="0">
              <a:buNone/>
            </a:pPr>
            <a:r>
              <a:rPr/>
              <a:t>That’s the Assessment 2030 challenge - and opportunity.</a:t>
            </a:r>
          </a:p>
        </p:txBody>
      </p:sp>
      <p:sp>
        <p:nvSpPr>
          <p:cNvPr id="4" name="Slide Number Placeholder 3"/>
          <p:cNvSpPr>
            <a:spLocks noGrp="1"/>
          </p:cNvSpPr>
          <p:nvPr>
            <p:ph type="sldNum" sz="quarter" idx="10"/>
          </p:nvPr>
        </p:nvSpPr>
        <p:spPr/>
        <p:txBody>
          <a:bodyPr/>
          <a:lstStyle/>
          <a:p>
            <a:fld id="{18BDFEC3-8487-43E8-A154-7C12CBC1FFF2}" type="slidenum">
              <a:rPr lang="en-US"/>
              <a:t>20</a:t>
            </a:fld>
            <a:endParaRPr lang="en-US"/>
          </a:p>
        </p:txBody>
      </p:sp>
    </p:spTree>
  </p:cSld>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Red Flags:</a:t>
            </a:r>
          </a:p>
          <a:p>
            <a:pPr lvl="0" indent="0" marL="0">
              <a:buNone/>
            </a:pPr>
          </a:p>
          <a:p>
            <a:pPr lvl="0"/>
            <a:r>
              <a:rPr/>
              <a:t>Student can’t explain “their” work</a:t>
            </a:r>
          </a:p>
          <a:p>
            <a:pPr lvl="0" indent="0" marL="0">
              <a:buNone/>
            </a:pPr>
          </a:p>
          <a:p>
            <a:pPr lvl="0"/>
            <a:r>
              <a:rPr/>
              <a:t>No evidence of process/iteration</a:t>
            </a:r>
            <a:br/>
          </a:p>
          <a:p>
            <a:pPr lvl="0" indent="0" marL="0">
              <a:buNone/>
            </a:pPr>
          </a:p>
          <a:p>
            <a:pPr lvl="0"/>
            <a:r>
              <a:rPr/>
              <a:t>Work significantly beyond demonstrated ability</a:t>
            </a:r>
          </a:p>
          <a:p>
            <a:pPr lvl="0" indent="0" marL="0">
              <a:buNone/>
            </a:pPr>
          </a:p>
          <a:p>
            <a:pPr lvl="0"/>
            <a:r>
              <a:rPr/>
              <a:t>Student resists questions about approach</a:t>
            </a:r>
          </a:p>
          <a:p>
            <a:pPr lvl="0" indent="0" marL="0">
              <a:buNone/>
            </a:pPr>
          </a:p>
          <a:p>
            <a:pPr lvl="0" indent="0" marL="0">
              <a:buNone/>
            </a:pPr>
            <a:r>
              <a:rPr b="1"/>
              <a:t>Response:</a:t>
            </a:r>
          </a:p>
          <a:p>
            <a:pPr lvl="0" indent="0" marL="0">
              <a:buNone/>
            </a:pPr>
          </a:p>
          <a:p>
            <a:pPr lvl="0"/>
            <a:r>
              <a:rPr/>
              <a:t>Conversation, not accusation</a:t>
            </a:r>
          </a:p>
          <a:p>
            <a:pPr lvl="0" indent="0" marL="0">
              <a:buNone/>
            </a:pPr>
          </a:p>
          <a:p>
            <a:pPr lvl="0"/>
            <a:r>
              <a:rPr/>
              <a:t>Focus on learning, not punishment</a:t>
            </a:r>
          </a:p>
          <a:p>
            <a:pPr lvl="0" indent="0" marL="0">
              <a:buNone/>
            </a:pPr>
          </a:p>
          <a:p>
            <a:pPr lvl="0"/>
            <a:r>
              <a:rPr/>
              <a:t>Opportunity to demonstrate understanding</a:t>
            </a:r>
          </a:p>
          <a:p>
            <a:pPr lvl="0" indent="0" marL="0">
              <a:buNone/>
            </a:pPr>
          </a:p>
          <a:p>
            <a:pPr lvl="0" indent="0" marL="0">
              <a:buNone/>
            </a:pPr>
            <a:r>
              <a:rPr/>
              <a:t>[Only use if discussion turns to: “What do you do when you suspect AI misuse?”]</a:t>
            </a:r>
          </a:p>
          <a:p>
            <a:pPr lvl="0" indent="0" marL="0">
              <a:buNone/>
            </a:pPr>
          </a:p>
          <a:p>
            <a:pPr lvl="0" indent="0" marL="0">
              <a:buNone/>
            </a:pPr>
            <a:r>
              <a:rPr/>
              <a:t>This is sensitive territory, but important. [Point to traffic light]</a:t>
            </a:r>
          </a:p>
          <a:p>
            <a:pPr lvl="0" indent="0" marL="0">
              <a:buNone/>
            </a:pPr>
          </a:p>
          <a:p>
            <a:pPr lvl="0" indent="0" marL="0">
              <a:buNone/>
            </a:pPr>
            <a:r>
              <a:rPr/>
              <a:t>[RED] There are red flags that suggest problematic AI use: Student submits work but can’t explain their approach. No drafts or evidence of process. Work dramatically beyond what they’ve demonstrated in class. Resistance to discussing methodology.</a:t>
            </a:r>
          </a:p>
          <a:p>
            <a:pPr lvl="0" indent="0" marL="0">
              <a:buNone/>
            </a:pPr>
          </a:p>
          <a:p>
            <a:pPr lvl="0" indent="0" marL="0">
              <a:buNone/>
            </a:pPr>
            <a:r>
              <a:rPr/>
              <a:t>But here’s the critical point: [Point to YELLOW] These flags mean “have a conversation,” not “make an accusation.”</a:t>
            </a:r>
          </a:p>
          <a:p>
            <a:pPr lvl="0" indent="0" marL="0">
              <a:buNone/>
            </a:pPr>
          </a:p>
          <a:p>
            <a:pPr lvl="0" indent="0" marL="0">
              <a:buNone/>
            </a:pPr>
            <a:r>
              <a:rPr/>
              <a:t>I approach these situations with curiosity, not judgment: “This is interesting work - walk me through your thinking. What alternatives did you consider? Where did you get stuck?”</a:t>
            </a:r>
          </a:p>
          <a:p>
            <a:pPr lvl="0" indent="0" marL="0">
              <a:buNone/>
            </a:pPr>
          </a:p>
          <a:p>
            <a:pPr lvl="0" indent="0" marL="0">
              <a:buNone/>
            </a:pPr>
            <a:r>
              <a:rPr/>
              <a:t>Often, legitimate AI use will be revealed. Student says: “I used ChatGPT to generate initial ideas, then I refined based on the readings and class discussion.” That’s fine - that’s the workflow we’re teaching.</a:t>
            </a:r>
          </a:p>
          <a:p>
            <a:pPr lvl="0" indent="0" marL="0">
              <a:buNone/>
            </a:pPr>
          </a:p>
          <a:p>
            <a:pPr lvl="0" indent="0" marL="0">
              <a:buNone/>
            </a:pPr>
            <a:r>
              <a:rPr/>
              <a:t>Sometimes, problematic use is revealed. Student can’t articulate any of the concepts in their own work. But even then, the response is educational [point to supportive figure], not punitive.</a:t>
            </a:r>
          </a:p>
          <a:p>
            <a:pPr lvl="0" indent="0" marL="0">
              <a:buNone/>
            </a:pPr>
          </a:p>
          <a:p>
            <a:pPr lvl="0" indent="0" marL="0">
              <a:buNone/>
            </a:pPr>
            <a:r>
              <a:rPr/>
              <a:t>“It seems like you might have relied too heavily on AI here. Let’s talk about how to use it as a scaffold for your thinking, not a replacement. Can you demonstrate your understanding through [alternative assessment]?”</a:t>
            </a:r>
          </a:p>
          <a:p>
            <a:pPr lvl="0" indent="0" marL="0">
              <a:buNone/>
            </a:pPr>
          </a:p>
          <a:p>
            <a:pPr lvl="0" indent="0" marL="0">
              <a:buNone/>
            </a:pPr>
            <a:r>
              <a:rPr/>
              <a:t>[GREEN] The goal is learning, not gotcha moments. If a student can demonstrate understanding - through conversation, revision, alternative task - that’s success, even if the initial submission was problematic.</a:t>
            </a:r>
          </a:p>
          <a:p>
            <a:pPr lvl="0" indent="0" marL="0">
              <a:buNone/>
            </a:pPr>
          </a:p>
          <a:p>
            <a:pPr lvl="0" indent="0" marL="0">
              <a:buNone/>
            </a:pPr>
            <a:r>
              <a:rPr/>
              <a:t>This requires faculty time and judgment. But it’s infinitely more effective than detection software or locked-down exams.</a:t>
            </a:r>
          </a:p>
          <a:p>
            <a:pPr lvl="0" indent="0" marL="0">
              <a:buNone/>
            </a:pPr>
          </a:p>
          <a:p>
            <a:pPr lvl="0" indent="0" marL="0">
              <a:buNone/>
            </a:pPr>
            <a:r>
              <a:rPr/>
              <a:t>And it models the workplace reality: If you submit work you can’t explain or defend, that’s a career problem regardless of whether AI was involved.</a:t>
            </a:r>
          </a:p>
          <a:p>
            <a:pPr lvl="0" indent="0" marL="0">
              <a:buNone/>
            </a:pPr>
          </a:p>
          <a:p>
            <a:pPr lvl="0" indent="0" marL="0">
              <a:buNone/>
            </a:pPr>
            <a:r>
              <a:rPr/>
              <a:t>We’re teaching professional accountability, not just academic integrity.</a:t>
            </a:r>
          </a:p>
        </p:txBody>
      </p:sp>
      <p:sp>
        <p:nvSpPr>
          <p:cNvPr id="4" name="Slide Number Placeholder 3"/>
          <p:cNvSpPr>
            <a:spLocks noGrp="1"/>
          </p:cNvSpPr>
          <p:nvPr>
            <p:ph type="sldNum" sz="quarter" idx="10"/>
          </p:nvPr>
        </p:nvSpPr>
        <p:spPr/>
        <p:txBody>
          <a:bodyPr/>
          <a:lstStyle/>
          <a:p>
            <a:fld id="{18BDFEC3-8487-43E8-A154-7C12CBC1FFF2}" type="slidenum">
              <a:rPr lang="en-US"/>
              <a:t>21</a:t>
            </a:fld>
            <a:endParaRPr lang="en-US"/>
          </a:p>
        </p:txBody>
      </p:sp>
    </p:spTree>
  </p:cSld>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March 2024: We Asked Questions</a:t>
            </a:r>
          </a:p>
          <a:p>
            <a:pPr lvl="0" indent="0" marL="0">
              <a:buNone/>
            </a:pPr>
          </a:p>
          <a:p>
            <a:pPr lvl="0"/>
            <a:r>
              <a:rPr/>
              <a:t>What challenges will we face?</a:t>
            </a:r>
          </a:p>
          <a:p>
            <a:pPr lvl="0" indent="0" marL="0">
              <a:buNone/>
            </a:pPr>
          </a:p>
          <a:p>
            <a:pPr lvl="0"/>
            <a:r>
              <a:rPr/>
              <a:t>How should we respond?</a:t>
            </a:r>
          </a:p>
          <a:p>
            <a:pPr lvl="0" indent="0" marL="0">
              <a:buNone/>
            </a:pPr>
          </a:p>
          <a:p>
            <a:pPr lvl="0"/>
            <a:r>
              <a:rPr/>
              <a:t>What do students need?</a:t>
            </a:r>
          </a:p>
          <a:p>
            <a:pPr lvl="0" indent="0" marL="0">
              <a:buNone/>
            </a:pPr>
          </a:p>
          <a:p>
            <a:pPr lvl="0" indent="0" marL="0">
              <a:buNone/>
            </a:pPr>
            <a:r>
              <a:rPr b="1"/>
              <a:t>October 2024: We Have Answers</a:t>
            </a:r>
          </a:p>
          <a:p>
            <a:pPr lvl="0" indent="0" marL="0">
              <a:buNone/>
            </a:pPr>
          </a:p>
          <a:p>
            <a:pPr lvl="0"/>
            <a:r>
              <a:rPr/>
              <a:t>Real adoption patterns</a:t>
            </a:r>
          </a:p>
          <a:p>
            <a:pPr lvl="0" indent="0" marL="0">
              <a:buNone/>
            </a:pPr>
          </a:p>
          <a:p>
            <a:pPr lvl="0"/>
            <a:r>
              <a:rPr/>
              <a:t>Actual use cases</a:t>
            </a:r>
          </a:p>
          <a:p>
            <a:pPr lvl="0" indent="0" marL="0">
              <a:buNone/>
            </a:pPr>
          </a:p>
          <a:p>
            <a:pPr lvl="0"/>
            <a:r>
              <a:rPr/>
              <a:t>New questions</a:t>
            </a:r>
          </a:p>
          <a:p>
            <a:pPr lvl="0" indent="0" marL="0">
              <a:buNone/>
            </a:pPr>
          </a:p>
          <a:p>
            <a:pPr lvl="0" indent="0" marL="0">
              <a:buNone/>
            </a:pPr>
            <a:r>
              <a:rPr/>
              <a:t>In March, we were asking fundamental questions. There was uncertainty. Fear, even. “Should we use AI?” “Aren’t students cheating?” “Will this replace us?”</a:t>
            </a:r>
          </a:p>
          <a:p>
            <a:pPr lvl="0" indent="0" marL="0">
              <a:buNone/>
            </a:pPr>
          </a:p>
          <a:p>
            <a:pPr lvl="0" indent="0" marL="0">
              <a:buNone/>
            </a:pPr>
            <a:r>
              <a:rPr/>
              <a:t>Six months later, something shifted. I sent a simple email to faculty last week asking: “How are you using AI?” I expected maybe a handful of responses.</a:t>
            </a:r>
          </a:p>
          <a:p>
            <a:pPr lvl="0" indent="0" marL="0">
              <a:buNone/>
            </a:pPr>
          </a:p>
          <a:p>
            <a:pPr lvl="0" indent="0" marL="0">
              <a:buNone/>
            </a:pPr>
            <a:r>
              <a:rPr/>
              <a:t>Instead, I got this [gesture to the right side of sketch]. Faculty across disciplines, sharing stories of experimentation, adaptation, innovation. The question changed from “Should I?” to “How should I?”</a:t>
            </a:r>
          </a:p>
          <a:p>
            <a:pPr lvl="0" indent="0" marL="0">
              <a:buNone/>
            </a:pPr>
          </a:p>
          <a:p>
            <a:pPr lvl="0" indent="0" marL="0">
              <a:buNone/>
            </a:pPr>
            <a:r>
              <a:rPr/>
              <a:t>That shift - from paralysis to practice - that’s what I want to explore with you today.</a:t>
            </a: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It’s Not the Technology:</a:t>
            </a:r>
          </a:p>
          <a:p>
            <a:pPr lvl="0" indent="0" marL="0">
              <a:buNone/>
            </a:pPr>
          </a:p>
          <a:p>
            <a:pPr lvl="0"/>
            <a:r>
              <a:rPr/>
              <a:t>AI models are mature</a:t>
            </a:r>
          </a:p>
          <a:p>
            <a:pPr lvl="0" indent="0" marL="0">
              <a:buNone/>
            </a:pPr>
          </a:p>
          <a:p>
            <a:pPr lvl="0"/>
            <a:r>
              <a:rPr/>
              <a:t>Tools are increasingly accessible</a:t>
            </a:r>
          </a:p>
          <a:p>
            <a:pPr lvl="0" indent="0" marL="0">
              <a:buNone/>
            </a:pPr>
          </a:p>
          <a:p>
            <a:pPr lvl="0"/>
            <a:r>
              <a:rPr/>
              <a:t>Computing power is affordable</a:t>
            </a:r>
          </a:p>
          <a:p>
            <a:pPr lvl="0" indent="0" marL="0">
              <a:buNone/>
            </a:pPr>
          </a:p>
          <a:p>
            <a:pPr lvl="0" indent="0" marL="0">
              <a:buNone/>
            </a:pPr>
            <a:r>
              <a:rPr b="1"/>
              <a:t>The Barrier Is:</a:t>
            </a:r>
          </a:p>
          <a:p>
            <a:pPr lvl="0" indent="0" marL="0">
              <a:buNone/>
            </a:pPr>
          </a:p>
          <a:p>
            <a:pPr lvl="0"/>
            <a:r>
              <a:rPr/>
              <a:t>Figuring out where humans should be in the loop</a:t>
            </a:r>
          </a:p>
          <a:p>
            <a:pPr lvl="0" indent="0" marL="0">
              <a:buNone/>
            </a:pPr>
          </a:p>
          <a:p>
            <a:pPr lvl="0"/>
            <a:r>
              <a:rPr/>
              <a:t>Organizational design, not technical capability</a:t>
            </a:r>
          </a:p>
          <a:p>
            <a:pPr lvl="0" indent="0" marL="0">
              <a:buNone/>
            </a:pPr>
          </a:p>
          <a:p>
            <a:pPr lvl="0"/>
            <a:r>
              <a:rPr b="1"/>
              <a:t>Leadership question, not a technology problem</a:t>
            </a:r>
          </a:p>
          <a:p>
            <a:pPr lvl="0" indent="0" marL="0">
              <a:buNone/>
            </a:pPr>
          </a:p>
          <a:p>
            <a:pPr lvl="0" indent="0" marL="0">
              <a:buNone/>
            </a:pPr>
            <a:r>
              <a:rPr i="1"/>
              <a:t>This is why faculty development and clear frameworks matter</a:t>
            </a:r>
          </a:p>
          <a:p>
            <a:pPr lvl="0" indent="0" marL="0">
              <a:buNone/>
            </a:pPr>
          </a:p>
          <a:p>
            <a:pPr lvl="0" indent="0" marL="0">
              <a:buNone/>
            </a:pPr>
            <a:r>
              <a:rPr/>
              <a:t>[Use when someone asks: “Why is this taking so long?” or “What’s holding us back?”]</a:t>
            </a:r>
          </a:p>
          <a:p>
            <a:pPr lvl="0" indent="0" marL="0">
              <a:buNone/>
            </a:pPr>
          </a:p>
          <a:p>
            <a:pPr lvl="0" indent="0" marL="0">
              <a:buNone/>
            </a:pPr>
            <a:r>
              <a:rPr/>
              <a:t>Here’s what might surprise you about AI adoption challenges. When universities struggle - and businesses too - it’s rarely because the technology doesn’t work.</a:t>
            </a:r>
          </a:p>
          <a:p>
            <a:pPr lvl="0" indent="0" marL="0">
              <a:buNone/>
            </a:pPr>
          </a:p>
          <a:p>
            <a:pPr lvl="0" indent="0" marL="0">
              <a:buNone/>
            </a:pPr>
            <a:r>
              <a:rPr/>
              <a:t>The AI models are mature. ChatGPT, Claude, Copilot - they’re all accessible. Computing power is increasingly affordable, even in cloud-based education solutions.</a:t>
            </a:r>
          </a:p>
          <a:p>
            <a:pPr lvl="0" indent="0" marL="0">
              <a:buNone/>
            </a:pPr>
          </a:p>
          <a:p>
            <a:pPr lvl="0" indent="0" marL="0">
              <a:buNone/>
            </a:pPr>
            <a:r>
              <a:rPr/>
              <a:t>[Point to PATH 1] The technology barrier is actually quite low now.</a:t>
            </a:r>
          </a:p>
          <a:p>
            <a:pPr lvl="0" indent="0" marL="0">
              <a:buNone/>
            </a:pPr>
          </a:p>
          <a:p>
            <a:pPr lvl="0" indent="0" marL="0">
              <a:buNone/>
            </a:pPr>
            <a:r>
              <a:rPr/>
              <a:t>[Point to PATH 2] The real barrier? Nobody’s figured out the human-AI division of labor.</a:t>
            </a:r>
          </a:p>
          <a:p>
            <a:pPr lvl="0" indent="0" marL="0">
              <a:buNone/>
            </a:pPr>
          </a:p>
          <a:p>
            <a:pPr lvl="0" indent="0" marL="0">
              <a:buNone/>
            </a:pPr>
            <a:r>
              <a:rPr/>
              <a:t>Let me give you a concrete example from teaching: Do we trust AI to generate initial quiz questions, or do we require faculty review? If we require review, is someone actually reviewing, or are they rubber-stamping because they’re overwhelmed?</a:t>
            </a:r>
          </a:p>
          <a:p>
            <a:pPr lvl="0" indent="0" marL="0">
              <a:buNone/>
            </a:pPr>
          </a:p>
          <a:p>
            <a:pPr lvl="0" indent="0" marL="0">
              <a:buNone/>
            </a:pPr>
            <a:r>
              <a:rPr/>
              <a:t>When AI flags potential plagiarism, do we investigate immediately, or do we wait for human validation? What if the human always ignores the alerts because there are too many false positives?</a:t>
            </a:r>
          </a:p>
          <a:p>
            <a:pPr lvl="0" indent="0" marL="0">
              <a:buNone/>
            </a:pPr>
          </a:p>
          <a:p>
            <a:pPr lvl="0" indent="0" marL="0">
              <a:buNone/>
            </a:pPr>
            <a:r>
              <a:rPr/>
              <a:t>When should AI provide student feedback directly, and when should it draft feedback for faculty review? Get this wrong and either you miss learning opportunities, or you create teacher bottlenecks.</a:t>
            </a:r>
          </a:p>
          <a:p>
            <a:pPr lvl="0" indent="0" marL="0">
              <a:buNone/>
            </a:pPr>
          </a:p>
          <a:p>
            <a:pPr lvl="0" indent="0" marL="0">
              <a:buNone/>
            </a:pPr>
            <a:r>
              <a:rPr b="1"/>
              <a:t>These aren’t technical questions. They’re organizational design questions. Leadership questions.</a:t>
            </a:r>
          </a:p>
          <a:p>
            <a:pPr lvl="0" indent="0" marL="0">
              <a:buNone/>
            </a:pPr>
          </a:p>
          <a:p>
            <a:pPr lvl="0" indent="0" marL="0">
              <a:buNone/>
            </a:pPr>
            <a:r>
              <a:rPr/>
              <a:t>[Make eye contact with Board] And that’s actually good news for you. Because it means the path forward isn’t “hire more AI experts” - though we need some. The path forward is “get clear on how decisions should be made, who’s accountable, and where human judgment is essential.”</a:t>
            </a:r>
          </a:p>
          <a:p>
            <a:pPr lvl="0" indent="0" marL="0">
              <a:buNone/>
            </a:pPr>
          </a:p>
          <a:p>
            <a:pPr lvl="0" indent="0" marL="0">
              <a:buNone/>
            </a:pPr>
            <a:r>
              <a:rPr/>
              <a:t>That clarity - that intentional design of human-AI collaboration - is what separates institutions that thrive with AI from those that struggle.</a:t>
            </a:r>
          </a:p>
          <a:p>
            <a:pPr lvl="0" indent="0" marL="0">
              <a:buNone/>
            </a:pPr>
          </a:p>
          <a:p>
            <a:pPr lvl="0" indent="0" marL="0">
              <a:buNone/>
            </a:pPr>
            <a:r>
              <a:rPr/>
              <a:t>It’s why faculty development matters. It’s why frameworks like the ones Tony and Renée are developing matter. It’s why your guidance on industry expectations matters.</a:t>
            </a:r>
          </a:p>
          <a:p>
            <a:pPr lvl="0" indent="0" marL="0">
              <a:buNone/>
            </a:pPr>
          </a:p>
          <a:p>
            <a:pPr lvl="0" indent="0" marL="0">
              <a:buNone/>
            </a:pPr>
            <a:r>
              <a:rPr/>
              <a:t>The technology is ready. The question is: Are we designing the human side thoughtfully?</a:t>
            </a:r>
          </a:p>
        </p:txBody>
      </p:sp>
      <p:sp>
        <p:nvSpPr>
          <p:cNvPr id="4" name="Slide Number Placeholder 3"/>
          <p:cNvSpPr>
            <a:spLocks noGrp="1"/>
          </p:cNvSpPr>
          <p:nvPr>
            <p:ph type="sldNum" sz="quarter" idx="10"/>
          </p:nvPr>
        </p:nvSpPr>
        <p:spPr/>
        <p:txBody>
          <a:bodyPr/>
          <a:lstStyle/>
          <a:p>
            <a:fld id="{18BDFEC3-8487-43E8-A154-7C12CBC1FFF2}" type="slidenum">
              <a:rPr lang="en-US"/>
              <a:t>22</a:t>
            </a:fld>
            <a:endParaRPr lang="en-US"/>
          </a:p>
        </p:txBody>
      </p:sp>
    </p:spTree>
  </p:cSld>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Applying the Framework to Teaching:</a:t>
            </a:r>
          </a:p>
          <a:p>
            <a:pPr lvl="0" indent="0" marL="0">
              <a:buNone/>
            </a:pPr>
          </a:p>
          <a:p>
            <a:pPr lvl="0" indent="0" marL="0">
              <a:buNone/>
            </a:pPr>
            <a:r>
              <a:rPr b="1"/>
              <a:t>Level 1 - Human-in-the-Loop:</a:t>
            </a:r>
            <a:r>
              <a:rPr/>
              <a:t> * AI generates quiz questions → Faculty reviews and selects * AI suggests essay feedback → Teacher personalizes and sends</a:t>
            </a:r>
          </a:p>
          <a:p>
            <a:pPr lvl="0" indent="0" marL="0">
              <a:buNone/>
            </a:pPr>
          </a:p>
          <a:p>
            <a:pPr lvl="0" indent="0" marL="0">
              <a:buNone/>
            </a:pPr>
            <a:r>
              <a:rPr b="1"/>
              <a:t>Level 2 - Human-on-the-Loop:</a:t>
            </a:r>
            <a:br/>
            <a:r>
              <a:rPr/>
              <a:t>* AI provides 24/7 tutoring → Faculty monitors patterns, intervenes when needed * AI flags at-risk students → Academic advisors validate and reach out</a:t>
            </a:r>
          </a:p>
          <a:p>
            <a:pPr lvl="0" indent="0" marL="0">
              <a:buNone/>
            </a:pPr>
          </a:p>
          <a:p>
            <a:pPr lvl="0" indent="0" marL="0">
              <a:buNone/>
            </a:pPr>
            <a:r>
              <a:rPr b="1"/>
              <a:t>Level 3 - Human-in-Command:</a:t>
            </a:r>
            <a:r>
              <a:rPr/>
              <a:t> * Faculty set: What AI can/cannot do, Assessment boundaries, Learning outcomes</a:t>
            </a:r>
          </a:p>
          <a:p>
            <a:pPr lvl="0" indent="0" marL="0">
              <a:buNone/>
            </a:pPr>
          </a:p>
          <a:p>
            <a:pPr lvl="0" indent="0" marL="0">
              <a:buNone/>
            </a:pPr>
            <a:r>
              <a:rPr i="1"/>
              <a:t>Same principle: Intentional design of where humans add value</a:t>
            </a:r>
          </a:p>
          <a:p>
            <a:pPr lvl="0" indent="0" marL="0">
              <a:buNone/>
            </a:pPr>
          </a:p>
          <a:p>
            <a:pPr lvl="0" indent="0" marL="0">
              <a:buNone/>
            </a:pPr>
            <a:r>
              <a:rPr b="1"/>
              <a:t>SKETCH DESCRIPTION:</a:t>
            </a:r>
          </a:p>
          <a:p>
            <a:pPr lvl="0" indent="0" marL="0">
              <a:buNone/>
            </a:pPr>
          </a:p>
          <a:p>
            <a:pPr lvl="0" indent="0" marL="0">
              <a:buNone/>
            </a:pPr>
            <a:r>
              <a:rPr/>
              <a:t>[Only use if discussion goes deep into “How does this actually work in teaching?”]</a:t>
            </a:r>
          </a:p>
          <a:p>
            <a:pPr lvl="0" indent="0" marL="0">
              <a:buNone/>
            </a:pPr>
          </a:p>
          <a:p>
            <a:pPr lvl="0" indent="0" marL="0">
              <a:buNone/>
            </a:pPr>
            <a:r>
              <a:rPr/>
              <a:t>Let me show you how this framework translates directly to education. Same three levels, different context.</a:t>
            </a:r>
          </a:p>
          <a:p>
            <a:pPr lvl="0" indent="0" marL="0">
              <a:buNone/>
            </a:pPr>
          </a:p>
          <a:p>
            <a:pPr lvl="0" indent="0" marL="0">
              <a:buNone/>
            </a:pPr>
            <a:r>
              <a:rPr/>
              <a:t>[Point to top floor] Human-in-the-Loop: When AI generates quiz questions or drafts feedback, faculty review and decide what actually goes to students. Tony’s approach - AI creates questions, but he checks them, catches errors, decides which ones to use. The AI provides speed and scale, faculty provides quality control and pedagogical judgment.</a:t>
            </a:r>
          </a:p>
          <a:p>
            <a:pPr lvl="0" indent="0" marL="0">
              <a:buNone/>
            </a:pPr>
          </a:p>
          <a:p>
            <a:pPr lvl="0" indent="0" marL="0">
              <a:buNone/>
            </a:pPr>
            <a:r>
              <a:rPr/>
              <a:t>[Point to middle floor] Human-on-the-Loop: AI can provide 24/7 tutoring to students - answering questions, explaining concepts, providing practice problems. Faculty aren’t reviewing every interaction - that would be impossible. But they’re monitoring patterns. “Why are 15 students asking the same question about Chapter 5? Maybe my explanation wasn’t clear.” The AI handles volume, faculty handles pattern recognition and intervention.</a:t>
            </a:r>
          </a:p>
          <a:p>
            <a:pPr lvl="0" indent="0" marL="0">
              <a:buNone/>
            </a:pPr>
          </a:p>
          <a:p>
            <a:pPr lvl="0" indent="0" marL="0">
              <a:buNone/>
            </a:pPr>
            <a:r>
              <a:rPr/>
              <a:t>My virtual company simulation is another example - AI chatbots play employees, students interact with them to complete tasks. I’m not involved in every conversation, but I review the transcripts afterward to assess student thinking.</a:t>
            </a:r>
          </a:p>
          <a:p>
            <a:pPr lvl="0" indent="0" marL="0">
              <a:buNone/>
            </a:pPr>
          </a:p>
          <a:p>
            <a:pPr lvl="0" indent="0" marL="0">
              <a:buNone/>
            </a:pPr>
            <a:r>
              <a:rPr/>
              <a:t>[Point to bottom floor] Human-in-Command: At the foundation, faculty and university leadership set the boundaries. What is AI allowed to do? What assessment methods are permitted? What are the learning outcomes we’re trying to achieve? These strategic decisions govern everything above them.</a:t>
            </a:r>
          </a:p>
          <a:p>
            <a:pPr lvl="0" indent="0" marL="0">
              <a:buNone/>
            </a:pPr>
          </a:p>
          <a:p>
            <a:pPr lvl="0" indent="0" marL="0">
              <a:buNone/>
            </a:pPr>
            <a:r>
              <a:rPr/>
              <a:t>[Point to students at top] And notice: all three levels are in service of student learning. We’re not using AI to replace teaching - we’re using it to make teaching more effective and scalable.</a:t>
            </a:r>
          </a:p>
          <a:p>
            <a:pPr lvl="0" indent="0" marL="0">
              <a:buNone/>
            </a:pPr>
          </a:p>
          <a:p>
            <a:pPr lvl="0" indent="0" marL="0">
              <a:buNone/>
            </a:pPr>
            <a:r>
              <a:rPr/>
              <a:t>The principle is exactly what you face in industry: Not “Should we use AI?” but “Where should humans be in the system to maximize value and maintain accountability?”</a:t>
            </a:r>
          </a:p>
          <a:p>
            <a:pPr lvl="0" indent="0" marL="0">
              <a:buNone/>
            </a:pPr>
          </a:p>
          <a:p>
            <a:pPr lvl="0" indent="0" marL="0">
              <a:buNone/>
            </a:pPr>
            <a:r>
              <a:rPr/>
              <a:t>Different context, same leadership challenge.</a:t>
            </a:r>
          </a:p>
        </p:txBody>
      </p:sp>
      <p:sp>
        <p:nvSpPr>
          <p:cNvPr id="4" name="Slide Number Placeholder 3"/>
          <p:cNvSpPr>
            <a:spLocks noGrp="1"/>
          </p:cNvSpPr>
          <p:nvPr>
            <p:ph type="sldNum" sz="quarter" idx="10"/>
          </p:nvPr>
        </p:nvSpPr>
        <p:spPr/>
        <p:txBody>
          <a:bodyPr/>
          <a:lstStyle/>
          <a:p>
            <a:fld id="{18BDFEC3-8487-43E8-A154-7C12CBC1FFF2}" type="slidenum">
              <a:rPr lang="en-US"/>
              <a:t>23</a:t>
            </a:fld>
            <a:endParaRPr lang="en-US"/>
          </a:p>
        </p:txBody>
      </p:sp>
    </p:spTree>
  </p:cSld>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A Simple Question:</a:t>
            </a:r>
          </a:p>
          <a:p>
            <a:pPr lvl="0" indent="0" marL="0">
              <a:buNone/>
            </a:pPr>
          </a:p>
          <a:p>
            <a:pPr lvl="0" indent="0" marL="1270000">
              <a:buNone/>
            </a:pPr>
            <a:r>
              <a:rPr sz="2000"/>
              <a:t>“How are you currently using AI in your work?”</a:t>
            </a:r>
          </a:p>
          <a:p>
            <a:pPr lvl="0" indent="0" marL="0">
              <a:buNone/>
            </a:pPr>
          </a:p>
          <a:p>
            <a:pPr lvl="0" indent="0" marL="0">
              <a:buNone/>
            </a:pPr>
            <a:r>
              <a:rPr b="1"/>
              <a:t>What Came Back:</a:t>
            </a:r>
          </a:p>
          <a:p>
            <a:pPr lvl="0" indent="0" marL="0">
              <a:buNone/>
            </a:pPr>
          </a:p>
          <a:p>
            <a:pPr lvl="0"/>
            <a:r>
              <a:rPr/>
              <a:t>Business: Creating simulations &amp; scenarios</a:t>
            </a:r>
          </a:p>
          <a:p>
            <a:pPr lvl="0" indent="0" marL="0">
              <a:buNone/>
            </a:pPr>
          </a:p>
          <a:p>
            <a:pPr lvl="0"/>
            <a:r>
              <a:rPr/>
              <a:t>HR: Planning for workforce analytics</a:t>
            </a:r>
          </a:p>
          <a:p>
            <a:pPr lvl="0" indent="0" marL="0">
              <a:buNone/>
            </a:pPr>
          </a:p>
          <a:p>
            <a:pPr lvl="0"/>
            <a:r>
              <a:rPr/>
              <a:t>Logistics: Designing workshops</a:t>
            </a:r>
          </a:p>
          <a:p>
            <a:pPr lvl="0" indent="0" marL="0">
              <a:buNone/>
            </a:pPr>
          </a:p>
          <a:p>
            <a:pPr lvl="0"/>
            <a:r>
              <a:rPr/>
              <a:t>Research: Critique and validation</a:t>
            </a:r>
          </a:p>
          <a:p>
            <a:pPr lvl="0" indent="0" marL="0">
              <a:buNone/>
            </a:pPr>
          </a:p>
          <a:p>
            <a:pPr lvl="0"/>
            <a:r>
              <a:rPr/>
              <a:t>Education: Graphic image novels</a:t>
            </a:r>
          </a:p>
          <a:p>
            <a:pPr lvl="0" indent="0" marL="0">
              <a:buNone/>
            </a:pPr>
          </a:p>
          <a:p>
            <a:pPr lvl="0" indent="0" marL="0">
              <a:buNone/>
            </a:pPr>
            <a:r>
              <a:rPr/>
              <a:t>Here’s the actual email I sent. [Gesture to envelope] One question. No pressure. Just curiosity about where we’re at.</a:t>
            </a:r>
          </a:p>
          <a:p>
            <a:pPr lvl="0" indent="0" marL="0">
              <a:buNone/>
            </a:pPr>
          </a:p>
          <a:p>
            <a:pPr lvl="0" indent="0" marL="0">
              <a:buNone/>
            </a:pPr>
            <a:r>
              <a:rPr/>
              <a:t>And what came back was fascinating. Not because everyone is doing the same thing - but because everyone is doing something different. [Point to each arrow/icon as you mention it]</a:t>
            </a:r>
          </a:p>
          <a:p>
            <a:pPr lvl="0" indent="0" marL="0">
              <a:buNone/>
            </a:pPr>
          </a:p>
          <a:p>
            <a:pPr lvl="0" indent="0" marL="0">
              <a:buNone/>
            </a:pPr>
            <a:r>
              <a:rPr/>
              <a:t>Katharina in Business is using AI to create crisis simulations - social media posts, news bulletins, phone transcripts.</a:t>
            </a:r>
          </a:p>
          <a:p>
            <a:pPr lvl="0" indent="0" marL="0">
              <a:buNone/>
            </a:pPr>
          </a:p>
          <a:p>
            <a:pPr lvl="0" indent="0" marL="0">
              <a:buNone/>
            </a:pPr>
            <a:r>
              <a:rPr/>
              <a:t>Sandra in HR is planning to integrate it into workforce planning and recruitment units.</a:t>
            </a:r>
          </a:p>
          <a:p>
            <a:pPr lvl="0" indent="0" marL="0">
              <a:buNone/>
            </a:pPr>
          </a:p>
          <a:p>
            <a:pPr lvl="0" indent="0" marL="0">
              <a:buNone/>
            </a:pPr>
            <a:r>
              <a:rPr/>
              <a:t>Liz in Logistics uses it to brainstorm workshop designs she hadn’t thought of.</a:t>
            </a:r>
          </a:p>
          <a:p>
            <a:pPr lvl="0" indent="0" marL="0">
              <a:buNone/>
            </a:pPr>
          </a:p>
          <a:p>
            <a:pPr lvl="0" indent="0" marL="0">
              <a:buNone/>
            </a:pPr>
            <a:r>
              <a:rPr/>
              <a:t>And Renée - we’ll come back to her story - is doing something that’s never been done in an Australian university.</a:t>
            </a:r>
          </a:p>
          <a:p>
            <a:pPr lvl="0" indent="0" marL="0">
              <a:buNone/>
            </a:pPr>
          </a:p>
          <a:p>
            <a:pPr lvl="0" indent="0" marL="0">
              <a:buNone/>
            </a:pPr>
            <a:r>
              <a:rPr/>
              <a:t>Each discipline is finding its own path. But patterns are emerging.</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The Pioneers</a:t>
            </a:r>
            <a:r>
              <a:rPr/>
              <a:t> → Pushing boundaries</a:t>
            </a:r>
            <a:br/>
            <a:r>
              <a:rPr b="1"/>
              <a:t>The Pragmatists</a:t>
            </a:r>
            <a:r>
              <a:rPr/>
              <a:t> → Solving specific problems</a:t>
            </a:r>
            <a:br/>
            <a:r>
              <a:rPr b="1"/>
              <a:t>The Curious</a:t>
            </a:r>
            <a:r>
              <a:rPr/>
              <a:t> → Planning experiments</a:t>
            </a:r>
            <a:br/>
            <a:r>
              <a:rPr b="1"/>
              <a:t>The Consolidators</a:t>
            </a:r>
            <a:r>
              <a:rPr/>
              <a:t> → Building habits</a:t>
            </a:r>
          </a:p>
          <a:p>
            <a:pPr lvl="0" indent="0" marL="0">
              <a:buNone/>
            </a:pPr>
          </a:p>
          <a:p>
            <a:pPr lvl="0" indent="0" marL="0">
              <a:buNone/>
            </a:pPr>
            <a:r>
              <a:rPr i="1"/>
              <a:t>All moving from hesitation to strategy</a:t>
            </a:r>
          </a:p>
          <a:p>
            <a:pPr lvl="0" indent="0" marL="0">
              <a:buNone/>
            </a:pPr>
          </a:p>
          <a:p>
            <a:pPr lvl="0" indent="0" marL="0">
              <a:buNone/>
            </a:pPr>
            <a:r>
              <a:rPr/>
              <a:t>When I analyzed the responses, four patterns emerged. [Point to each figure]</a:t>
            </a:r>
          </a:p>
          <a:p>
            <a:pPr lvl="0" indent="0" marL="0">
              <a:buNone/>
            </a:pPr>
          </a:p>
          <a:p>
            <a:pPr lvl="0" indent="0" marL="0">
              <a:buNone/>
            </a:pPr>
            <a:r>
              <a:rPr/>
              <a:t>The PIONEERS like Tomayess and Farveh are exploring cutting-edge tools - Claude Opus for feedback mechanisms, AI for sentiment analysis and thematic analysis in research. They’re the scouts.</a:t>
            </a:r>
          </a:p>
          <a:p>
            <a:pPr lvl="0" indent="0" marL="0">
              <a:buNone/>
            </a:pPr>
          </a:p>
          <a:p>
            <a:pPr lvl="0" indent="0" marL="0">
              <a:buNone/>
            </a:pPr>
            <a:r>
              <a:rPr/>
              <a:t>The PRAGMATISTS like Tony aren’t chasing innovation - they’re solving problems. “I need test bank questions. AI can help. Let me try it.” Practical. Grounded.</a:t>
            </a:r>
          </a:p>
          <a:p>
            <a:pPr lvl="0" indent="0" marL="0">
              <a:buNone/>
            </a:pPr>
          </a:p>
          <a:p>
            <a:pPr lvl="0" indent="0" marL="0">
              <a:buNone/>
            </a:pPr>
            <a:r>
              <a:rPr/>
              <a:t>The CURIOUS like Sandra haven’t implemented yet, but they’re actively planning. “I want to incorporate this into my 2026 units.” They’re watching, learning, preparing.</a:t>
            </a:r>
          </a:p>
          <a:p>
            <a:pPr lvl="0" indent="0" marL="0">
              <a:buNone/>
            </a:pPr>
          </a:p>
          <a:p>
            <a:pPr lvl="0" indent="0" marL="0">
              <a:buNone/>
            </a:pPr>
            <a:r>
              <a:rPr/>
              <a:t>The CONSOLIDATORS like Bella learned techniques from training last year and are now just… using them. It’s become normal. Habitual.</a:t>
            </a:r>
          </a:p>
          <a:p>
            <a:pPr lvl="0" indent="0" marL="0">
              <a:buNone/>
            </a:pPr>
          </a:p>
          <a:p>
            <a:pPr lvl="0" indent="0" marL="0">
              <a:buNone/>
            </a:pPr>
            <a:r>
              <a:rPr/>
              <a:t>But here’s what matters: every single person who responded has moved past the question of “Should I?” They’re past the hesitation. They’re in the “How do I do this well?” phase.</a:t>
            </a:r>
          </a:p>
          <a:p>
            <a:pPr lvl="0" indent="0" marL="0">
              <a:buNone/>
            </a:pPr>
          </a:p>
          <a:p>
            <a:pPr lvl="0" indent="0" marL="0">
              <a:buNone/>
            </a:pPr>
            <a:r>
              <a:rPr/>
              <a:t>And that’s a fundamental shift.</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March 2024:</a:t>
            </a:r>
            <a:br/>
            <a:r>
              <a:rPr/>
              <a:t>“Should I really be using this?”</a:t>
            </a:r>
          </a:p>
          <a:p>
            <a:pPr lvl="0" indent="0" marL="0">
              <a:buNone/>
            </a:pPr>
          </a:p>
          <a:p>
            <a:pPr lvl="0" indent="0" marL="0">
              <a:buNone/>
            </a:pPr>
            <a:r>
              <a:rPr b="1"/>
              <a:t>The Middle Zone:</a:t>
            </a:r>
            <a:br/>
            <a:r>
              <a:rPr/>
              <a:t>“</a:t>
            </a:r>
            <a:r>
              <a:rPr i="1"/>
              <a:t>You</a:t>
            </a:r>
            <a:r>
              <a:rPr/>
              <a:t> used AI?” (defensive dismissal)</a:t>
            </a:r>
          </a:p>
          <a:p>
            <a:pPr lvl="0" indent="0" marL="0">
              <a:buNone/>
            </a:pPr>
          </a:p>
          <a:p>
            <a:pPr lvl="0" indent="0" marL="0">
              <a:buNone/>
            </a:pPr>
            <a:r>
              <a:rPr b="1"/>
              <a:t>October 2024:</a:t>
            </a:r>
            <a:br/>
            <a:r>
              <a:rPr/>
              <a:t>“Here’s how I use it effectively”</a:t>
            </a:r>
          </a:p>
          <a:p>
            <a:pPr lvl="0" indent="0" marL="0">
              <a:buNone/>
            </a:pPr>
          </a:p>
          <a:p>
            <a:pPr lvl="0" indent="0" marL="0">
              <a:buNone/>
            </a:pPr>
            <a:r>
              <a:rPr i="1"/>
              <a:t>From hesitation → through deflection → to confident practice</a:t>
            </a:r>
          </a:p>
          <a:p>
            <a:pPr lvl="0" indent="0" marL="0">
              <a:buNone/>
            </a:pPr>
          </a:p>
          <a:p>
            <a:pPr lvl="0" indent="0" marL="0">
              <a:buNone/>
            </a:pPr>
            <a:r>
              <a:rPr/>
              <a:t>In March, I talked about a barrier I was seeing: </a:t>
            </a:r>
            <a:r>
              <a:rPr b="1"/>
              <a:t>AI hesitation</a:t>
            </a:r>
            <a:r>
              <a:rPr/>
              <a:t>. [Point to Figure 1]</a:t>
            </a:r>
          </a:p>
          <a:p>
            <a:pPr lvl="0" indent="0" marL="0">
              <a:buNone/>
            </a:pPr>
          </a:p>
          <a:p>
            <a:pPr lvl="0" indent="0" marL="0">
              <a:buNone/>
            </a:pPr>
            <a:r>
              <a:rPr/>
              <a:t>Faculty uncertain about whether using AI was legitimate. Students hiding that they’d used ChatGPT for brainstorming. This sense of “Should I really be doing this? Is this allowed? Does this make me less of an academic?”</a:t>
            </a:r>
          </a:p>
          <a:p>
            <a:pPr lvl="0" indent="0" marL="0">
              <a:buNone/>
            </a:pPr>
          </a:p>
          <a:p>
            <a:pPr lvl="0" indent="0" marL="0">
              <a:buNone/>
            </a:pPr>
            <a:r>
              <a:rPr/>
              <a:t>This hesitation is natural. When norms are unclear, caution makes sense.</a:t>
            </a:r>
          </a:p>
          <a:p>
            <a:pPr lvl="0" indent="0" marL="0">
              <a:buNone/>
            </a:pPr>
          </a:p>
          <a:p>
            <a:pPr lvl="0" indent="0" marL="0">
              <a:buNone/>
            </a:pPr>
            <a:r>
              <a:rPr/>
              <a:t>But here’s what I’ve learned: hesitation doesn’t always lead directly to confidence. [Point to Figure 2] Sometimes there’s a middle stage: </a:t>
            </a:r>
            <a:r>
              <a:rPr b="1"/>
              <a:t>defensive dismissal</a:t>
            </a:r>
            <a:r>
              <a:rPr/>
              <a:t>.</a:t>
            </a:r>
          </a:p>
          <a:p>
            <a:pPr lvl="0" indent="0" marL="0">
              <a:buNone/>
            </a:pPr>
          </a:p>
          <a:p>
            <a:pPr lvl="0" indent="0" marL="0">
              <a:buNone/>
            </a:pPr>
            <a:r>
              <a:rPr/>
              <a:t>Let me give you a concrete example. A colleague shares they used AI to generate quiz questions. Another faculty member responds: “Well, </a:t>
            </a:r>
            <a:r>
              <a:rPr i="1"/>
              <a:t>I</a:t>
            </a:r>
            <a:r>
              <a:rPr/>
              <a:t> still write mine by hand.”</a:t>
            </a:r>
          </a:p>
          <a:p>
            <a:pPr lvl="0" indent="0" marL="0">
              <a:buNone/>
            </a:pPr>
          </a:p>
          <a:p>
            <a:pPr lvl="0" indent="0" marL="0">
              <a:buNone/>
            </a:pPr>
            <a:r>
              <a:rPr/>
              <a:t>Pause and listen to the subtext: “My way is more legitimate. More rigorous. More </a:t>
            </a:r>
            <a:r>
              <a:rPr i="1"/>
              <a:t>real</a:t>
            </a:r>
            <a:r>
              <a:rPr/>
              <a:t>.”</a:t>
            </a:r>
          </a:p>
          <a:p>
            <a:pPr lvl="0" indent="0" marL="0">
              <a:buNone/>
            </a:pPr>
          </a:p>
          <a:p>
            <a:pPr lvl="0" indent="0" marL="0">
              <a:buNone/>
            </a:pPr>
            <a:r>
              <a:rPr b="1"/>
              <a:t>“Oh, you just used AI.”</a:t>
            </a:r>
            <a:r>
              <a:rPr/>
              <a:t> [Say this with slight dismissive tone]</a:t>
            </a:r>
          </a:p>
          <a:p>
            <a:pPr lvl="0" indent="0" marL="0">
              <a:buNone/>
            </a:pPr>
          </a:p>
          <a:p>
            <a:pPr lvl="0" indent="0" marL="0">
              <a:buNone/>
            </a:pPr>
            <a:r>
              <a:rPr/>
              <a:t>Now sometimes that’s a valid concern - sometimes AI use </a:t>
            </a:r>
            <a:r>
              <a:rPr i="1"/>
              <a:t>is</a:t>
            </a:r>
            <a:r>
              <a:rPr/>
              <a:t> a shortcut that bypasses learning. But often - and this is the key insight - that dismissal is more about the speaker than about the work being dismissed.</a:t>
            </a:r>
          </a:p>
          <a:p>
            <a:pPr lvl="0" indent="0" marL="0">
              <a:buNone/>
            </a:pPr>
          </a:p>
          <a:p>
            <a:pPr lvl="0" indent="0" marL="0">
              <a:buNone/>
            </a:pPr>
            <a:r>
              <a:rPr b="1"/>
              <a:t>It’s easier to dismiss someone else’s AI use than to examine your own hesitation about trying it.</a:t>
            </a:r>
            <a:r>
              <a:rPr/>
              <a:t> [Pause - let this land]</a:t>
            </a:r>
          </a:p>
          <a:p>
            <a:pPr lvl="0" indent="0" marL="0">
              <a:buNone/>
            </a:pPr>
          </a:p>
          <a:p>
            <a:pPr lvl="0" indent="0" marL="0">
              <a:buNone/>
            </a:pPr>
            <a:r>
              <a:rPr/>
              <a:t>If I can frame your AI-assisted work as “cheating” or “not real work,” then I don’t have to confront my own uncertainty. I don’t have to admit I’m behind. I can stay comfortable in my hesitation by making it a virtue.</a:t>
            </a:r>
          </a:p>
          <a:p>
            <a:pPr lvl="0" indent="0" marL="0">
              <a:buNone/>
            </a:pPr>
          </a:p>
          <a:p>
            <a:pPr lvl="0" indent="0" marL="0">
              <a:buNone/>
            </a:pPr>
            <a:r>
              <a:rPr/>
              <a:t>But here’s what happens when you push past that [Point to Figure 3]: The people who moved from hesitation to confident experimentation - Tomayess, Tony, Renée - they’re not doing less rigorous work. They’re often doing </a:t>
            </a:r>
            <a:r>
              <a:rPr i="1"/>
              <a:t>more</a:t>
            </a:r>
            <a:r>
              <a:rPr/>
              <a:t> ambitious work.</a:t>
            </a:r>
          </a:p>
          <a:p>
            <a:pPr lvl="0" indent="0" marL="0">
              <a:buNone/>
            </a:pPr>
          </a:p>
          <a:p>
            <a:pPr lvl="0" indent="0" marL="0">
              <a:buNone/>
            </a:pPr>
            <a:r>
              <a:rPr/>
              <a:t>[Quick examples - 30 seconds each:] - Tony discovered AI’s limitations and turned them into pedagogy - Renée created an entirely new assessment format</a:t>
            </a:r>
            <a:br/>
            <a:r>
              <a:rPr/>
              <a:t>- Tomayess is exploring sophisticated feedback mechanisms</a:t>
            </a:r>
          </a:p>
          <a:p>
            <a:pPr lvl="0" indent="0" marL="0">
              <a:buNone/>
            </a:pPr>
          </a:p>
          <a:p>
            <a:pPr lvl="0" indent="0" marL="0">
              <a:buNone/>
            </a:pPr>
            <a:r>
              <a:rPr b="1"/>
              <a:t>The shift from hesitation to confidence isn’t about abandoning standards. It’s about developing new expertise.</a:t>
            </a:r>
          </a:p>
          <a:p>
            <a:pPr lvl="0" indent="0" marL="0">
              <a:buNone/>
            </a:pPr>
          </a:p>
          <a:p>
            <a:pPr lvl="0" indent="0" marL="0">
              <a:buNone/>
            </a:pPr>
            <a:r>
              <a:rPr/>
              <a:t>And here’s what gives me hope: Almost everyone who responded to my email has made that shift [gesture across to Figure 3]. They’re past the “Should I?” question. They’re past the defensive dismissal phase. They’re experimenting, learning, sharing openly.</a:t>
            </a:r>
          </a:p>
          <a:p>
            <a:pPr lvl="0" indent="0" marL="0">
              <a:buNone/>
            </a:pPr>
          </a:p>
          <a:p>
            <a:pPr lvl="0" indent="0" marL="0">
              <a:buNone/>
            </a:pPr>
            <a:r>
              <a:rPr/>
              <a:t>Will some people still dismiss AI use? Absolutely. That’s part of any technological transition. Calculators would “ruin math.” Spell-check would “destroy writing.”</a:t>
            </a:r>
          </a:p>
          <a:p>
            <a:pPr lvl="0" indent="0" marL="0">
              <a:buNone/>
            </a:pPr>
          </a:p>
          <a:p>
            <a:pPr lvl="0" indent="0" marL="0">
              <a:buNone/>
            </a:pPr>
            <a:r>
              <a:rPr/>
              <a:t>But those dismissals shouldn’t stop us from developing expertise with tools that are already reshaping how work gets done.</a:t>
            </a:r>
          </a:p>
          <a:p>
            <a:pPr lvl="0" indent="0" marL="0">
              <a:buNone/>
            </a:pPr>
          </a:p>
          <a:p>
            <a:pPr lvl="0" indent="0" marL="0">
              <a:buNone/>
            </a:pPr>
            <a:r>
              <a:rPr/>
              <a:t>The question isn’t whether to use AI. It’s whether we develop that expertise deliberately and thoughtfully - [gesture to confidence figure] or whether we let hesitation keep us from preparing students for reality.</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cSld>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Different Fields, Different Applications</a:t>
            </a:r>
          </a:p>
          <a:p>
            <a:pPr lvl="0" indent="0" marL="0">
              <a:buNone/>
            </a:pPr>
          </a:p>
          <a:p>
            <a:pPr lvl="0"/>
            <a:r>
              <a:rPr/>
              <a:t>Crisis Management → Simulation artifacts</a:t>
            </a:r>
          </a:p>
          <a:p>
            <a:pPr lvl="0" indent="0" marL="0">
              <a:buNone/>
            </a:pPr>
          </a:p>
          <a:p>
            <a:pPr lvl="0"/>
            <a:r>
              <a:rPr/>
              <a:t>HR → Workforce planning tools</a:t>
            </a:r>
            <a:br/>
          </a:p>
          <a:p>
            <a:pPr lvl="0" indent="0" marL="0">
              <a:buNone/>
            </a:pPr>
          </a:p>
          <a:p>
            <a:pPr lvl="0"/>
            <a:r>
              <a:rPr/>
              <a:t>Logistics → Workshop ideation</a:t>
            </a:r>
          </a:p>
          <a:p>
            <a:pPr lvl="0" indent="0" marL="0">
              <a:buNone/>
            </a:pPr>
          </a:p>
          <a:p>
            <a:pPr lvl="0"/>
            <a:r>
              <a:rPr/>
              <a:t>Research → Writing critique &amp; analysis</a:t>
            </a:r>
          </a:p>
          <a:p>
            <a:pPr lvl="0" indent="0" marL="0">
              <a:buNone/>
            </a:pPr>
          </a:p>
          <a:p>
            <a:pPr lvl="0"/>
            <a:r>
              <a:rPr b="1"/>
              <a:t>Information Systems → Virtual workplace with AI employees</a:t>
            </a:r>
          </a:p>
          <a:p>
            <a:pPr lvl="0" indent="0" marL="0">
              <a:buNone/>
            </a:pPr>
          </a:p>
          <a:p>
            <a:pPr lvl="0" indent="0" marL="0">
              <a:buNone/>
            </a:pPr>
            <a:r>
              <a:rPr i="1"/>
              <a:t>AI as scaffold, not replacement</a:t>
            </a:r>
            <a:br/>
            <a:r>
              <a:rPr i="1"/>
              <a:t>Expert evaluation remains essential</a:t>
            </a:r>
          </a:p>
          <a:p>
            <a:pPr lvl="0" indent="0" marL="0">
              <a:buNone/>
            </a:pPr>
          </a:p>
          <a:p>
            <a:pPr lvl="0" indent="0" marL="0">
              <a:buNone/>
            </a:pPr>
            <a:r>
              <a:rPr/>
              <a:t>What’s fascinating isn’t that everyone is using AI - it’s that each discipline is finding its own applications. [Gesture to tree branches]</a:t>
            </a:r>
          </a:p>
          <a:p>
            <a:pPr lvl="0" indent="0" marL="0">
              <a:buNone/>
            </a:pPr>
          </a:p>
          <a:p>
            <a:pPr lvl="0" indent="0" marL="0">
              <a:buNone/>
            </a:pPr>
            <a:r>
              <a:rPr/>
              <a:t>Katharina in crisis management needs realistic artifacts - fake social media posts, news bulletins, phone transcripts. AI excels at generating plausible content for simulations. She’s not replacing critical thinking - she’s creating better scenarios to practice it.</a:t>
            </a:r>
          </a:p>
          <a:p>
            <a:pPr lvl="0" indent="0" marL="0">
              <a:buNone/>
            </a:pPr>
          </a:p>
          <a:p>
            <a:pPr lvl="0" indent="0" marL="0">
              <a:buNone/>
            </a:pPr>
            <a:r>
              <a:rPr/>
              <a:t>Sandra in HR sees AI’s potential in workforce planning and recruitment - areas where data analysis and scenario planning are crucial. The AI doesn’t make hiring decisions, but it can help students practice the analysis.</a:t>
            </a:r>
          </a:p>
          <a:p>
            <a:pPr lvl="0" indent="0" marL="0">
              <a:buNone/>
            </a:pPr>
          </a:p>
          <a:p>
            <a:pPr lvl="0" indent="0" marL="0">
              <a:buNone/>
            </a:pPr>
            <a:r>
              <a:rPr/>
              <a:t>What I love about Liz’s approach in logistics: she uses AI for ideation - “Give me workshop ideas I haven’t thought of.” It’s expanding her creativity, not replacing it.</a:t>
            </a:r>
          </a:p>
          <a:p>
            <a:pPr lvl="0" indent="0" marL="0">
              <a:buNone/>
            </a:pPr>
          </a:p>
          <a:p>
            <a:pPr lvl="0" indent="0" marL="0">
              <a:buNone/>
            </a:pPr>
            <a:r>
              <a:rPr/>
              <a:t>And in research - multiple faculty mentioned using AI to critique their writing, check their analysis. They’re using it as a sophisticated second pair of eyes.</a:t>
            </a:r>
          </a:p>
          <a:p>
            <a:pPr lvl="0" indent="0" marL="0">
              <a:buNone/>
            </a:pPr>
          </a:p>
          <a:p>
            <a:pPr lvl="0" indent="0" marL="0">
              <a:buNone/>
            </a:pPr>
            <a:r>
              <a:rPr/>
              <a:t>[Point to Information Systems branch] Here’s an example from my own teaching: I created a virtual company staffed by AI chatbot employees - finance director, HR manager, IT support. Students have to navigate this workplace, extract information, make decisions. But I’m marking their conversations. The questions they ask. How they evaluate responses. The AI isn’t doing their work - it’s creating an authentic environment for demonstrating workplace competence. This wasn’t possible before AI, but it’s incredibly valuable for preparing students for real workplaces where they’ll interact with AI systems.</a:t>
            </a:r>
          </a:p>
          <a:p>
            <a:pPr lvl="0" indent="0" marL="0">
              <a:buNone/>
            </a:pPr>
          </a:p>
          <a:p>
            <a:pPr lvl="0" indent="0" marL="0">
              <a:buNone/>
            </a:pPr>
            <a:r>
              <a:rPr/>
              <a:t>But notice the pattern [point to trunk and roots]: In every case, faculty expertise guides the AI. They evaluate outputs, correct errors, integrate results. </a:t>
            </a:r>
            <a:r>
              <a:rPr b="1"/>
              <a:t>This is crucial: AI tools are powerful, but they make mistakes. Hallucinations, bias, outdated information. The solution isn’t to avoid AI - it’s to use domain expertise as the quality control.</a:t>
            </a:r>
            <a:r>
              <a:rPr/>
              <a:t> Students need to learn this same pattern.</a:t>
            </a:r>
          </a:p>
          <a:p>
            <a:pPr lvl="0" indent="0" marL="0">
              <a:buNone/>
            </a:pPr>
          </a:p>
          <a:p>
            <a:pPr lvl="0" indent="0" marL="0">
              <a:buNone/>
            </a:pPr>
            <a:r>
              <a:rPr/>
              <a:t>The AI is a scaffold for expertise, not a replacement of it. This is crucial for how we teach students to use these tools.</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Three Universal Use Cases:</a:t>
            </a:r>
          </a:p>
          <a:p>
            <a:pPr lvl="0" indent="0" marL="0">
              <a:buNone/>
            </a:pPr>
          </a:p>
          <a:p>
            <a:pPr lvl="0" indent="-342900" marL="342900">
              <a:buAutoNum type="arabicPeriod"/>
            </a:pPr>
            <a:r>
              <a:rPr b="1"/>
              <a:t>Administrative Efficiency</a:t>
            </a:r>
            <a:r>
              <a:rPr/>
              <a:t> → Email, summaries, reports</a:t>
            </a:r>
          </a:p>
          <a:p>
            <a:pPr lvl="0" indent="0" marL="0">
              <a:buNone/>
            </a:pPr>
          </a:p>
          <a:p>
            <a:pPr lvl="0" indent="-342900" marL="342900">
              <a:buAutoNum type="arabicPeriod"/>
            </a:pPr>
            <a:r>
              <a:rPr b="1"/>
              <a:t>Teaching Enhancement</a:t>
            </a:r>
            <a:r>
              <a:rPr/>
              <a:t> → Slides, scenarios, examples</a:t>
            </a:r>
            <a:br/>
          </a:p>
          <a:p>
            <a:pPr lvl="0" indent="0" marL="0">
              <a:buNone/>
            </a:pPr>
          </a:p>
          <a:p>
            <a:pPr lvl="0" indent="-342900" marL="342900">
              <a:buAutoNum type="arabicPeriod"/>
            </a:pPr>
            <a:r>
              <a:rPr b="1"/>
              <a:t>Student Support</a:t>
            </a:r>
            <a:r>
              <a:rPr/>
              <a:t> → Feedback, personalization, 24/7 access</a:t>
            </a:r>
          </a:p>
          <a:p>
            <a:pPr lvl="0" indent="0" marL="0">
              <a:buNone/>
            </a:pPr>
          </a:p>
          <a:p>
            <a:pPr lvl="0" indent="0" marL="0">
              <a:buNone/>
            </a:pPr>
            <a:r>
              <a:rPr i="1"/>
              <a:t>Freeing time for uniquely human work</a:t>
            </a:r>
          </a:p>
          <a:p>
            <a:pPr lvl="0" indent="0" marL="0">
              <a:buNone/>
            </a:pPr>
          </a:p>
          <a:p>
            <a:pPr lvl="0" indent="0" marL="0">
              <a:buNone/>
            </a:pPr>
            <a:r>
              <a:rPr/>
              <a:t>Despite the different applications, three common patterns emerge across all disciplines. [Point to circles from outside in]</a:t>
            </a:r>
          </a:p>
          <a:p>
            <a:pPr lvl="0" indent="0" marL="0">
              <a:buNone/>
            </a:pPr>
          </a:p>
          <a:p>
            <a:pPr lvl="0" indent="0" marL="0">
              <a:buNone/>
            </a:pPr>
            <a:r>
              <a:rPr/>
              <a:t>First: Administrative tasks. Almost everyone mentioned using AI for emails, summaries, documentation. The stuff that takes time but doesn’t require deep expertise. One faculty member wants to create an agent to automatically categorize and draft email responses. That’s not being lazy - that’s being strategic about where to spend human attention.</a:t>
            </a:r>
          </a:p>
          <a:p>
            <a:pPr lvl="0" indent="0" marL="0">
              <a:buNone/>
            </a:pPr>
          </a:p>
          <a:p>
            <a:pPr lvl="0" indent="0" marL="0">
              <a:buNone/>
            </a:pPr>
            <a:r>
              <a:rPr/>
              <a:t>Second: Teaching enhancement. Generating discussion questions, creating alternative explanations for difficult concepts, building case studies. AI is particularly good at “give me 10 variations of this” - expanding options for teachers to choose from.</a:t>
            </a:r>
          </a:p>
          <a:p>
            <a:pPr lvl="0" indent="0" marL="0">
              <a:buNone/>
            </a:pPr>
          </a:p>
          <a:p>
            <a:pPr lvl="0" indent="0" marL="0">
              <a:buNone/>
            </a:pPr>
            <a:r>
              <a:rPr/>
              <a:t>Third: Student support. This one excites me most. [Point to center] AI can provide personalized feedback at 2am when a student is stuck. It can give infinite patience for “dumb questions” students are embarrassed to ask in class. It can adapt explanations to different learning styles.</a:t>
            </a:r>
          </a:p>
          <a:p>
            <a:pPr lvl="0" indent="0" marL="0">
              <a:buNone/>
            </a:pPr>
          </a:p>
          <a:p>
            <a:pPr lvl="0" indent="0" marL="0">
              <a:buNone/>
            </a:pPr>
            <a:r>
              <a:rPr/>
              <a:t>But notice what’s at the center [point to heart and shield]: Human connection AND human judgment. All of this administrative and teaching efficiency creates more time for the work only humans can do - mentoring, inspiring, making meaning, connecting concepts to lived experience. And critically, the expert evaluation that AI can’t do itself. AI is a powerful first draft tool, but it requires expert review. That’s not a bug - that’s the workflow.</a:t>
            </a:r>
          </a:p>
          <a:p>
            <a:pPr lvl="0" indent="0" marL="0">
              <a:buNone/>
            </a:pPr>
          </a:p>
          <a:p>
            <a:pPr lvl="0" indent="0" marL="0">
              <a:buNone/>
            </a:pPr>
            <a:r>
              <a:rPr/>
              <a:t>We’re not replacing teachers. We’re freeing teachers to be more human - and more critical.</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cSld>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The Test Bank Experiment:</a:t>
            </a:r>
          </a:p>
          <a:p>
            <a:pPr lvl="0" indent="0" marL="0">
              <a:buNone/>
            </a:pPr>
          </a:p>
          <a:p>
            <a:pPr lvl="0" indent="-342900" marL="342900">
              <a:buAutoNum type="arabicPeriod"/>
            </a:pPr>
            <a:r>
              <a:rPr/>
              <a:t>Asked AI to create revision questions ✓</a:t>
            </a:r>
          </a:p>
          <a:p>
            <a:pPr lvl="0" indent="0" marL="0">
              <a:buNone/>
            </a:pPr>
          </a:p>
          <a:p>
            <a:pPr lvl="0" indent="-342900" marL="342900">
              <a:buAutoNum type="arabicPeriod"/>
            </a:pPr>
            <a:r>
              <a:rPr/>
              <a:t>AI generated questions ✓</a:t>
            </a:r>
          </a:p>
          <a:p>
            <a:pPr lvl="0" indent="0" marL="0">
              <a:buNone/>
            </a:pPr>
          </a:p>
          <a:p>
            <a:pPr lvl="0" indent="-342900" marL="342900">
              <a:buAutoNum type="arabicPeriod"/>
            </a:pPr>
            <a:r>
              <a:rPr/>
              <a:t>AI got some answers WRONG ✓✓✓</a:t>
            </a:r>
          </a:p>
          <a:p>
            <a:pPr lvl="0" indent="0" marL="0">
              <a:buNone/>
            </a:pPr>
          </a:p>
          <a:p>
            <a:pPr lvl="0" indent="-342900" marL="342900">
              <a:buAutoNum type="arabicPeriod"/>
            </a:pPr>
            <a:r>
              <a:rPr/>
              <a:t>Perfect teaching moment! ✓✓✓</a:t>
            </a:r>
          </a:p>
          <a:p>
            <a:pPr lvl="0" indent="0" marL="0">
              <a:buNone/>
            </a:pPr>
          </a:p>
          <a:p>
            <a:pPr lvl="0" indent="0" marL="0">
              <a:buNone/>
            </a:pPr>
            <a:r>
              <a:rPr i="1"/>
              <a:t>“But I included a disclaimer…”</a:t>
            </a:r>
          </a:p>
          <a:p>
            <a:pPr lvl="0" indent="0" marL="0">
              <a:buNone/>
            </a:pPr>
          </a:p>
          <a:p>
            <a:pPr lvl="0" indent="0" marL="0">
              <a:buNone/>
            </a:pPr>
            <a:r>
              <a:rPr/>
              <a:t>Let me tell you my favorite story from the email responses. [Point to Panel 1]</a:t>
            </a:r>
          </a:p>
          <a:p>
            <a:pPr lvl="0" indent="0" marL="0">
              <a:buNone/>
            </a:pPr>
          </a:p>
          <a:p>
            <a:pPr lvl="0" indent="0" marL="0">
              <a:buNone/>
            </a:pPr>
            <a:r>
              <a:rPr/>
              <a:t>Tony, in Information Systems, decided to try using AI to create test bank revision questions. Straightforward use case - we’ve all made hundreds of these questions, it’s time-consuming, AI should be good at it.</a:t>
            </a:r>
          </a:p>
          <a:p>
            <a:pPr lvl="0" indent="0" marL="0">
              <a:buNone/>
            </a:pPr>
          </a:p>
          <a:p>
            <a:pPr lvl="0" indent="0" marL="0">
              <a:buNone/>
            </a:pPr>
            <a:r>
              <a:rPr/>
              <a:t>[Panel 2] So he prompts the AI, gets back a set of questions and answers. Looks good. Efficient.</a:t>
            </a:r>
          </a:p>
          <a:p>
            <a:pPr lvl="0" indent="0" marL="0">
              <a:buNone/>
            </a:pPr>
          </a:p>
          <a:p>
            <a:pPr lvl="0" indent="0" marL="0">
              <a:buNone/>
            </a:pPr>
            <a:r>
              <a:rPr/>
              <a:t>[Panel 3] Then he checks them. Really checks them. And discovers: some of the answers are wrong.</a:t>
            </a:r>
          </a:p>
          <a:p>
            <a:pPr lvl="0" indent="0" marL="0">
              <a:buNone/>
            </a:pPr>
          </a:p>
          <a:p>
            <a:pPr lvl="0" indent="0" marL="0">
              <a:buNone/>
            </a:pPr>
            <a:r>
              <a:rPr/>
              <a:t>Now, here’s where this story could go one of two ways. Version One: “See! AI is dangerous! We can’t use it!” Ban it, problem solved.</a:t>
            </a:r>
          </a:p>
          <a:p>
            <a:pPr lvl="0" indent="0" marL="0">
              <a:buNone/>
            </a:pPr>
          </a:p>
          <a:p>
            <a:pPr lvl="0" indent="0" marL="0">
              <a:buNone/>
            </a:pPr>
            <a:r>
              <a:rPr/>
              <a:t>But Tony did something smarter. [Panel 4] He gave the questions to students WITH a disclaimer: “These were created with AI. Some answers may be wrong. Your job is to find them.”</a:t>
            </a:r>
          </a:p>
          <a:p>
            <a:pPr lvl="0" indent="0" marL="0">
              <a:buNone/>
            </a:pPr>
          </a:p>
          <a:p>
            <a:pPr lvl="0" indent="0" marL="0">
              <a:buNone/>
            </a:pPr>
            <a:r>
              <a:rPr/>
              <a:t>Suddenly, this isn’t just test prep - it’s critical evaluation practice. Students have to know the material well enough to catch AI errors. They can’t just memorize - they have to understand.</a:t>
            </a:r>
          </a:p>
          <a:p>
            <a:pPr lvl="0" indent="0" marL="0">
              <a:buNone/>
            </a:pPr>
          </a:p>
          <a:p>
            <a:pPr lvl="0" indent="0" marL="0">
              <a:buNone/>
            </a:pPr>
            <a:r>
              <a:rPr/>
              <a:t>The “failure” became the feature. The bug became the pedagogy.</a:t>
            </a:r>
          </a:p>
          <a:p>
            <a:pPr lvl="0" indent="0" marL="0">
              <a:buNone/>
            </a:pPr>
          </a:p>
          <a:p>
            <a:pPr lvl="0" indent="0" marL="0">
              <a:buNone/>
            </a:pPr>
            <a:r>
              <a:rPr/>
              <a:t>This is what AI literacy looks like: Not blind trust. Not outright rejection. But informed, critical use backed by domain expertise.</a:t>
            </a:r>
          </a:p>
          <a:p>
            <a:pPr lvl="0" indent="0" marL="0">
              <a:buNone/>
            </a:pPr>
          </a:p>
          <a:p>
            <a:pPr lvl="0" indent="0" marL="0">
              <a:buNone/>
            </a:pPr>
            <a:r>
              <a:rPr/>
              <a:t>Research suggests up to 30% of AI-generated content can contain errors - hallucinations, bias, drift from focused tasks. The solution isn’t avoidance. It’s exactly what Tony modeled: Use AI for focused tasks, apply domain expertise to evaluate outputs, and teach students to do the same.</a:t>
            </a:r>
          </a:p>
          <a:p>
            <a:pPr lvl="0" indent="0" marL="0">
              <a:buNone/>
            </a:pPr>
          </a:p>
          <a:p>
            <a:pPr lvl="0" indent="0" marL="0">
              <a:buNone/>
            </a:pPr>
            <a:r>
              <a:rPr/>
              <a:t>And you can only develop that literacy if you let students use the tools - and learn to evaluate their outputs.</a:t>
            </a:r>
          </a:p>
          <a:p>
            <a:pPr lvl="0" indent="0" marL="0">
              <a:buNone/>
            </a:pPr>
          </a:p>
          <a:p>
            <a:pPr lvl="0" indent="0" marL="0">
              <a:buNone/>
            </a:pPr>
            <a:r>
              <a:rPr/>
              <a:t>This is the workflow students need for their careers: AI as powerful first draft, human expertise as quality control.</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cSld>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indent="0" marL="0">
              <a:buNone/>
            </a:pPr>
            <a:r>
              <a:rPr b="1"/>
              <a:t>First in Australia:</a:t>
            </a:r>
            <a:br/>
            <a:r>
              <a:rPr/>
              <a:t>Graphic Image Novels for Master’s Assessment</a:t>
            </a:r>
          </a:p>
          <a:p>
            <a:pPr lvl="0" indent="0" marL="0">
              <a:buNone/>
            </a:pPr>
          </a:p>
          <a:p>
            <a:pPr lvl="0" indent="0" marL="0">
              <a:buNone/>
            </a:pPr>
            <a:r>
              <a:rPr b="1"/>
              <a:t>Results:</a:t>
            </a:r>
            <a:r>
              <a:rPr/>
              <a:t> * Increased engagement ↑ * Better retention ↑</a:t>
            </a:r>
            <a:br/>
            <a:r>
              <a:rPr/>
              <a:t>* Published research ↑</a:t>
            </a:r>
          </a:p>
          <a:p>
            <a:pPr lvl="0" indent="0" marL="0">
              <a:buNone/>
            </a:pPr>
          </a:p>
          <a:p>
            <a:pPr lvl="0" indent="0" marL="0">
              <a:buNone/>
            </a:pPr>
            <a:r>
              <a:rPr i="1"/>
              <a:t>“From Intimidation to Innovation”</a:t>
            </a:r>
          </a:p>
          <a:p>
            <a:pPr lvl="0" indent="0" marL="0">
              <a:buNone/>
            </a:pPr>
          </a:p>
          <a:p>
            <a:pPr lvl="0" indent="0" marL="0">
              <a:buNone/>
            </a:pPr>
            <a:r>
              <a:rPr/>
              <a:t>I want to share one more story, because it shows what’s possible when you embrace AI strategically.</a:t>
            </a:r>
          </a:p>
          <a:p>
            <a:pPr lvl="0" indent="0" marL="0">
              <a:buNone/>
            </a:pPr>
          </a:p>
          <a:p>
            <a:pPr lvl="0" indent="0" marL="0">
              <a:buNone/>
            </a:pPr>
            <a:r>
              <a:rPr/>
              <a:t>Renée, in Human Resource Development, did something that’s never been done in an Australian university. [Point to right side of sketch] She had her Master’s students create Graphic Image Novels - essentially comic books - as team assessments.</a:t>
            </a:r>
          </a:p>
          <a:p>
            <a:pPr lvl="0" indent="0" marL="0">
              <a:buNone/>
            </a:pPr>
          </a:p>
          <a:p>
            <a:pPr lvl="0" indent="0" marL="0">
              <a:buNone/>
            </a:pPr>
            <a:r>
              <a:rPr/>
              <a:t>Think about what this requires: visual storytelling, narrative structure, synthesis of complex concepts into accessible formats. Before AI tools made image generation accessible, this would have been impossible for most business students. The technical barriers were too high.</a:t>
            </a:r>
          </a:p>
          <a:p>
            <a:pPr lvl="0" indent="0" marL="0">
              <a:buNone/>
            </a:pPr>
          </a:p>
          <a:p>
            <a:pPr lvl="0" indent="0" marL="0">
              <a:buNone/>
            </a:pPr>
            <a:r>
              <a:rPr/>
              <a:t>But with AI-assisted image creation, students could focus on the conceptual work - how to represent HRM concepts visually, how to structure a narrative, how to make complex ideas accessible.</a:t>
            </a:r>
          </a:p>
          <a:p>
            <a:pPr lvl="0" indent="0" marL="0">
              <a:buNone/>
            </a:pPr>
          </a:p>
          <a:p>
            <a:pPr lvl="0" indent="0" marL="0">
              <a:buNone/>
            </a:pPr>
            <a:r>
              <a:rPr/>
              <a:t>The results? [Point to engagement indicators] Increased engagement, better retention, students actually excited about the assessment.</a:t>
            </a:r>
          </a:p>
          <a:p>
            <a:pPr lvl="0" indent="0" marL="0">
              <a:buNone/>
            </a:pPr>
          </a:p>
          <a:p>
            <a:pPr lvl="0" indent="0" marL="0">
              <a:buNone/>
            </a:pPr>
            <a:r>
              <a:rPr/>
              <a:t>And here’s the validation [point to publication icon]: Renée and her co-authors published this in Education Sciences journal in July. “From Intimidation to Innovation” - that title captures the journey.</a:t>
            </a:r>
          </a:p>
          <a:p>
            <a:pPr lvl="0" indent="0" marL="0">
              <a:buNone/>
            </a:pPr>
          </a:p>
          <a:p>
            <a:pPr lvl="0" indent="0" marL="0">
              <a:buNone/>
            </a:pPr>
            <a:r>
              <a:rPr/>
              <a:t>She didn’t use AI to make assessment easier. She used AI to make assessment more ambitious. More creative. More demanding of higher-order thinking.</a:t>
            </a:r>
          </a:p>
          <a:p>
            <a:pPr lvl="0" indent="0" marL="0">
              <a:buNone/>
            </a:pPr>
          </a:p>
          <a:p>
            <a:pPr lvl="0" indent="0" marL="0">
              <a:buNone/>
            </a:pPr>
            <a:r>
              <a:rPr/>
              <a:t>This is what I mean by AI as scaffold, not shortcut. It enabled assessment that would have been prohibitively difficult before, but it didn’t do the learning for students. If anything, it raised the bar.</a:t>
            </a:r>
          </a:p>
          <a:p>
            <a:pPr lvl="0" indent="0" marL="0">
              <a:buNone/>
            </a:pPr>
          </a:p>
          <a:p>
            <a:pPr lvl="0" indent="0" marL="0">
              <a:buNone/>
            </a:pPr>
            <a:r>
              <a:rPr/>
              <a:t>Question for you: What other assessment innovations might be possible now that weren’t before?</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r>
              <a:rPr lang="en-US"/>
              <a:t>Click to edit Master title style</a:t>
            </a:r>
          </a:p>
        </p:txBody>
      </p:sp>
      <p:sp>
        <p:nvSpPr>
          <p:cNvPr id="3" name="Subtitle 2"/>
          <p:cNvSpPr>
            <a:spLocks noGrp="1"/>
          </p:cNvSpPr>
          <p:nvPr>
            <p:ph type="subTitle" idx="1"/>
          </p:nvPr>
        </p:nvSpPr>
        <p:spPr>
          <a:xfrm>
            <a:off x="1371600" y="2914650"/>
            <a:ext cx="6400800" cy="1314450"/>
          </a:xfrm>
        </p:spPr>
        <p:txBody>
          <a:bodyPr/>
          <a:lstStyle>
            <a:lvl1pPr marL="0" indent="0" algn="ctr">
              <a:buNone/>
              <a:defRPr>
                <a:solidFill>
                  <a:schemeClr val="tx1">
                    <a:tint val="75000"/>
                  </a:schemeClr>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05979"/>
            <a:ext cx="2057400" cy="4388644"/>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05979"/>
            <a:ext cx="6019800" cy="4388644"/>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1500">
                <a:solidFill>
                  <a:schemeClr val="tx1">
                    <a:tint val="75000"/>
                  </a:schemeClr>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1/2/22</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200151"/>
            <a:ext cx="4038600" cy="3394472"/>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4" name="Content Placeholder 3"/>
          <p:cNvSpPr>
            <a:spLocks noGrp="1"/>
          </p:cNvSpPr>
          <p:nvPr>
            <p:ph sz="half" idx="2"/>
          </p:nvPr>
        </p:nvSpPr>
        <p:spPr>
          <a:xfrm>
            <a:off x="457200" y="1631156"/>
            <a:ext cx="4040188"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Click to edit Master text styles</a:t>
            </a:r>
          </a:p>
        </p:txBody>
      </p:sp>
      <p:sp>
        <p:nvSpPr>
          <p:cNvPr id="6" name="Content Placeholder 5"/>
          <p:cNvSpPr>
            <a:spLocks noGrp="1"/>
          </p:cNvSpPr>
          <p:nvPr>
            <p:ph sz="quarter" idx="4"/>
          </p:nvPr>
        </p:nvSpPr>
        <p:spPr>
          <a:xfrm>
            <a:off x="4645026" y="1631156"/>
            <a:ext cx="4041775" cy="296346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1/2/22</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1/2/22</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1/2/22</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204787"/>
            <a:ext cx="3008313" cy="871538"/>
          </a:xfrm>
        </p:spPr>
        <p:txBody>
          <a:bodyPr anchor="b"/>
          <a:lstStyle>
            <a:lvl1pPr algn="l">
              <a:defRPr sz="1500" b="1"/>
            </a:lvl1pPr>
          </a:lstStyle>
          <a:p>
            <a:r>
              <a:rPr lang="en-US"/>
              <a:t>Click to edit Master title style</a:t>
            </a:r>
          </a:p>
        </p:txBody>
      </p:sp>
      <p:sp>
        <p:nvSpPr>
          <p:cNvPr id="3" name="Content Placeholder 2"/>
          <p:cNvSpPr>
            <a:spLocks noGrp="1"/>
          </p:cNvSpPr>
          <p:nvPr>
            <p:ph idx="1"/>
          </p:nvPr>
        </p:nvSpPr>
        <p:spPr>
          <a:xfrm>
            <a:off x="3575050" y="204788"/>
            <a:ext cx="5111750" cy="4389835"/>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1500" b="1"/>
            </a:lvl1pPr>
          </a:lstStyle>
          <a:p>
            <a:r>
              <a:rPr lang="en-US"/>
              <a:t>Click to edit Master title style</a:t>
            </a:r>
          </a:p>
        </p:txBody>
      </p:sp>
      <p:sp>
        <p:nvSpPr>
          <p:cNvPr id="3" name="Picture Placeholder 2"/>
          <p:cNvSpPr>
            <a:spLocks noGrp="1"/>
          </p:cNvSpPr>
          <p:nvPr>
            <p:ph type="pic" idx="1"/>
          </p:nvPr>
        </p:nvSpPr>
        <p:spPr>
          <a:xfrm>
            <a:off x="1792288" y="459581"/>
            <a:ext cx="5486400" cy="3086100"/>
          </a:xfrm>
        </p:spPr>
        <p:txBody>
          <a:bodyPr/>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endParaRPr lang="en-US"/>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050"/>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1/2/22</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Relationships xmlns="http://schemas.openxmlformats.org/package/2006/relationships"><Relationship Id="rId8" Target="../slideLayouts/slideLayout8.xml" Type="http://schemas.openxmlformats.org/officeDocument/2006/relationships/slideLayout" /><Relationship Id="rId3" Target="../slideLayouts/slideLayout3.xml" Type="http://schemas.openxmlformats.org/officeDocument/2006/relationships/slideLayout" /><Relationship Id="rId7" Target="../slideLayouts/slideLayout7.xml" Type="http://schemas.openxmlformats.org/officeDocument/2006/relationships/slideLayout" /><Relationship Id="rId12" Target="../theme/theme1.xml" Type="http://schemas.openxmlformats.org/officeDocument/2006/relationships/theme" /><Relationship Id="rId2" Target="../slideLayouts/slideLayout2.xml" Type="http://schemas.openxmlformats.org/officeDocument/2006/relationships/slideLayout" /><Relationship Id="rId1" Target="../slideLayouts/slideLayout1.xml" Type="http://schemas.openxmlformats.org/officeDocument/2006/relationships/slideLayout" /><Relationship Id="rId6" Target="../slideLayouts/slideLayout6.xml" Type="http://schemas.openxmlformats.org/officeDocument/2006/relationships/slideLayout" /><Relationship Id="rId11" Target="../slideLayouts/slideLayout11.xml" Type="http://schemas.openxmlformats.org/officeDocument/2006/relationships/slideLayout" /><Relationship Id="rId5" Target="../slideLayouts/slideLayout5.xml" Type="http://schemas.openxmlformats.org/officeDocument/2006/relationships/slideLayout" /><Relationship Id="rId10" Target="../slideLayouts/slideLayout10.xml" Type="http://schemas.openxmlformats.org/officeDocument/2006/relationships/slideLayout" /><Relationship Id="rId4" Target="../slideLayouts/slideLayout4.xml" Type="http://schemas.openxmlformats.org/officeDocument/2006/relationships/slideLayout" /><Relationship Id="rId9" Target="../slideLayouts/slideLayout9.xml" Type="http://schemas.openxmlformats.org/officeDocument/2006/relationships/slideLayout" /></Relationships>
</file>

<file path=ppt/slideMasters/slideMaster1.xml><?xml version="1.0" encoding="utf-8"?>
<p:sldMaster xmlns:a="http://schemas.openxmlformats.org/drawingml/2006/main" xmlns:p="http://schemas.openxmlformats.org/presentationml/2006/main" xmlns:r="http://schemas.openxmlformats.org/officeDocument/2006/relationships">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05979"/>
            <a:ext cx="8229600" cy="857250"/>
          </a:xfrm>
          <a:prstGeom prst="rect">
            <a:avLst/>
          </a:prstGeom>
        </p:spPr>
        <p:txBody>
          <a:bodyPr anchor="ctr" bIns="45720" lIns="91440" rIns="91440" rtlCol="0" tIns="45720" vert="horz">
            <a:normAutofit/>
          </a:bodyPr>
          <a:lstStyle/>
          <a:p>
            <a:r>
              <a:rPr lang="en-US"/>
              <a:t>Click to edit Master title style</a:t>
            </a:r>
          </a:p>
        </p:txBody>
      </p:sp>
      <p:sp>
        <p:nvSpPr>
          <p:cNvPr id="3" name="Text Placeholder 2"/>
          <p:cNvSpPr>
            <a:spLocks noGrp="1"/>
          </p:cNvSpPr>
          <p:nvPr>
            <p:ph idx="1" type="body"/>
          </p:nvPr>
        </p:nvSpPr>
        <p:spPr>
          <a:xfrm>
            <a:off x="457200" y="1200151"/>
            <a:ext cx="8229600" cy="3394472"/>
          </a:xfrm>
          <a:prstGeom prst="rect">
            <a:avLst/>
          </a:prstGeom>
        </p:spPr>
        <p:txBody>
          <a:bodyPr bIns="45720" lIns="91440" rIns="91440" rtlCol="0" tIns="45720" vert="horz">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idx="2" sz="half" type="dt"/>
          </p:nvPr>
        </p:nvSpPr>
        <p:spPr>
          <a:xfrm>
            <a:off x="457200" y="4767263"/>
            <a:ext cx="2133600" cy="273844"/>
          </a:xfrm>
          <a:prstGeom prst="rect">
            <a:avLst/>
          </a:prstGeom>
        </p:spPr>
        <p:txBody>
          <a:bodyPr anchor="ctr" bIns="45720" lIns="91440" rIns="91440" rtlCol="0" tIns="45720" vert="horz"/>
          <a:lstStyle>
            <a:lvl1pPr algn="l">
              <a:defRPr sz="900">
                <a:solidFill>
                  <a:schemeClr val="tx1">
                    <a:tint val="75000"/>
                  </a:schemeClr>
                </a:solidFill>
              </a:defRPr>
            </a:lvl1pPr>
          </a:lstStyle>
          <a:p>
            <a:fld id="{241EB5C9-1307-BA42-ABA2-0BC069CD8E7F}" type="datetimeFigureOut">
              <a:rPr lang="en-US" smtClean="0"/>
              <a:t>1/2/22</a:t>
            </a:fld>
            <a:endParaRPr lang="en-US"/>
          </a:p>
        </p:txBody>
      </p:sp>
      <p:sp>
        <p:nvSpPr>
          <p:cNvPr id="5" name="Footer Placeholder 4"/>
          <p:cNvSpPr>
            <a:spLocks noGrp="1"/>
          </p:cNvSpPr>
          <p:nvPr>
            <p:ph idx="3" sz="quarter" type="ftr"/>
          </p:nvPr>
        </p:nvSpPr>
        <p:spPr>
          <a:xfrm>
            <a:off x="3124200" y="4767263"/>
            <a:ext cx="2895600" cy="273844"/>
          </a:xfrm>
          <a:prstGeom prst="rect">
            <a:avLst/>
          </a:prstGeom>
        </p:spPr>
        <p:txBody>
          <a:bodyPr anchor="ctr" bIns="45720" lIns="91440" rIns="91440" rtlCol="0" tIns="45720" vert="horz"/>
          <a:lstStyle>
            <a:lvl1pPr algn="ctr">
              <a:defRPr sz="900">
                <a:solidFill>
                  <a:schemeClr val="tx1">
                    <a:tint val="75000"/>
                  </a:schemeClr>
                </a:solidFill>
              </a:defRPr>
            </a:lvl1pPr>
          </a:lstStyle>
          <a:p>
            <a:endParaRPr lang="en-US"/>
          </a:p>
        </p:txBody>
      </p:sp>
      <p:sp>
        <p:nvSpPr>
          <p:cNvPr id="6" name="Slide Number Placeholder 5"/>
          <p:cNvSpPr>
            <a:spLocks noGrp="1"/>
          </p:cNvSpPr>
          <p:nvPr>
            <p:ph idx="4" sz="quarter" type="sldNum"/>
          </p:nvPr>
        </p:nvSpPr>
        <p:spPr>
          <a:xfrm>
            <a:off x="6553200" y="4767263"/>
            <a:ext cx="2133600" cy="273844"/>
          </a:xfrm>
          <a:prstGeom prst="rect">
            <a:avLst/>
          </a:prstGeom>
        </p:spPr>
        <p:txBody>
          <a:bodyPr anchor="ctr" bIns="45720" lIns="91440" rIns="91440" rtlCol="0" tIns="45720" vert="horz"/>
          <a:lstStyle>
            <a:lvl1pPr algn="r">
              <a:defRPr sz="9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accent1="accent1" accent2="accent2" accent3="accent3" accent4="accent4" accent5="accent5" accent6="accent6" bg1="lt1" bg2="lt2" folHlink="folHlink" hlink="hlink" tx1="dk1" tx2="dk2"/>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42900" eaLnBrk="1" hangingPunct="1" latinLnBrk="0" rtl="0">
        <a:spcBef>
          <a:spcPct val="0"/>
        </a:spcBef>
        <a:buNone/>
        <a:defRPr kern="1200" sz="3300">
          <a:solidFill>
            <a:schemeClr val="tx1"/>
          </a:solidFill>
          <a:latin typeface="+mj-lt"/>
          <a:ea typeface="+mj-ea"/>
          <a:cs typeface="+mj-cs"/>
        </a:defRPr>
      </a:lvl1pPr>
    </p:titleStyle>
    <p:bodyStyle>
      <a:lvl1pPr algn="l" defTabSz="342900" eaLnBrk="1" hangingPunct="1" indent="-342900" latinLnBrk="0" marL="342900" rtl="0">
        <a:spcBef>
          <a:spcPct val="20000"/>
        </a:spcBef>
        <a:buFont typeface="Arial"/>
        <a:buChar char="•"/>
        <a:defRPr kern="1200" sz="2400">
          <a:solidFill>
            <a:schemeClr val="tx1"/>
          </a:solidFill>
          <a:latin typeface="+mn-lt"/>
          <a:ea typeface="+mn-ea"/>
          <a:cs typeface="+mn-cs"/>
        </a:defRPr>
      </a:lvl1pPr>
      <a:lvl2pPr algn="l" defTabSz="342900" eaLnBrk="1" hangingPunct="1" indent="-342900" latinLnBrk="0" marL="685800" rtl="0">
        <a:spcBef>
          <a:spcPct val="20000"/>
        </a:spcBef>
        <a:buFont typeface="Arial"/>
        <a:buChar char="–"/>
        <a:defRPr kern="1200" sz="2100">
          <a:solidFill>
            <a:schemeClr val="tx1"/>
          </a:solidFill>
          <a:latin typeface="+mn-lt"/>
          <a:ea typeface="+mn-ea"/>
          <a:cs typeface="+mn-cs"/>
        </a:defRPr>
      </a:lvl2pPr>
      <a:lvl3pPr algn="l" defTabSz="342900" eaLnBrk="1" hangingPunct="1" indent="-342900" latinLnBrk="0" marL="1028700" rtl="0">
        <a:spcBef>
          <a:spcPct val="20000"/>
        </a:spcBef>
        <a:buFont typeface="Arial"/>
        <a:buChar char="•"/>
        <a:defRPr kern="1200" sz="1800">
          <a:solidFill>
            <a:schemeClr val="tx1"/>
          </a:solidFill>
          <a:latin typeface="+mn-lt"/>
          <a:ea typeface="+mn-ea"/>
          <a:cs typeface="+mn-cs"/>
        </a:defRPr>
      </a:lvl3pPr>
      <a:lvl4pPr algn="l" defTabSz="342900" eaLnBrk="1" hangingPunct="1" indent="-342900" latinLnBrk="0" marL="1371600" rtl="0">
        <a:spcBef>
          <a:spcPct val="20000"/>
        </a:spcBef>
        <a:buFont typeface="Arial"/>
        <a:buChar char="–"/>
        <a:defRPr kern="1200" sz="1500">
          <a:solidFill>
            <a:schemeClr val="tx1"/>
          </a:solidFill>
          <a:latin typeface="+mn-lt"/>
          <a:ea typeface="+mn-ea"/>
          <a:cs typeface="+mn-cs"/>
        </a:defRPr>
      </a:lvl4pPr>
      <a:lvl5pPr algn="l" defTabSz="342900" eaLnBrk="1" hangingPunct="1" indent="-342900" latinLnBrk="0" marL="1714500" rtl="0">
        <a:spcBef>
          <a:spcPct val="20000"/>
        </a:spcBef>
        <a:buFont typeface="Arial"/>
        <a:buChar char="»"/>
        <a:defRPr kern="1200" sz="1500">
          <a:solidFill>
            <a:schemeClr val="tx1"/>
          </a:solidFill>
          <a:latin typeface="+mn-lt"/>
          <a:ea typeface="+mn-ea"/>
          <a:cs typeface="+mn-cs"/>
        </a:defRPr>
      </a:lvl5pPr>
      <a:lvl6pPr algn="l" defTabSz="342900" eaLnBrk="1" hangingPunct="1" indent="-342900" latinLnBrk="0" marL="2057400" rtl="0">
        <a:spcBef>
          <a:spcPct val="20000"/>
        </a:spcBef>
        <a:buFont typeface="Arial"/>
        <a:buChar char="•"/>
        <a:defRPr kern="1200" sz="1500">
          <a:solidFill>
            <a:schemeClr val="tx1"/>
          </a:solidFill>
          <a:latin typeface="+mn-lt"/>
          <a:ea typeface="+mn-ea"/>
          <a:cs typeface="+mn-cs"/>
        </a:defRPr>
      </a:lvl6pPr>
      <a:lvl7pPr algn="l" defTabSz="342900" eaLnBrk="1" hangingPunct="1" indent="-342900" latinLnBrk="0" marL="2400300" rtl="0">
        <a:spcBef>
          <a:spcPct val="20000"/>
        </a:spcBef>
        <a:buFont typeface="Arial"/>
        <a:buChar char="•"/>
        <a:defRPr kern="1200" sz="1500">
          <a:solidFill>
            <a:schemeClr val="tx1"/>
          </a:solidFill>
          <a:latin typeface="+mn-lt"/>
          <a:ea typeface="+mn-ea"/>
          <a:cs typeface="+mn-cs"/>
        </a:defRPr>
      </a:lvl7pPr>
      <a:lvl8pPr algn="l" defTabSz="342900" eaLnBrk="1" hangingPunct="1" indent="-342900" latinLnBrk="0" marL="2743200" rtl="0">
        <a:spcBef>
          <a:spcPct val="20000"/>
        </a:spcBef>
        <a:buFont typeface="Arial"/>
        <a:buChar char="•"/>
        <a:defRPr kern="1200" sz="1500">
          <a:solidFill>
            <a:schemeClr val="tx1"/>
          </a:solidFill>
          <a:latin typeface="+mn-lt"/>
          <a:ea typeface="+mn-ea"/>
          <a:cs typeface="+mn-cs"/>
        </a:defRPr>
      </a:lvl8pPr>
      <a:lvl9pPr algn="l" defTabSz="342900" eaLnBrk="1" hangingPunct="1" indent="-342900" latinLnBrk="0" marL="3086100" rtl="0">
        <a:spcBef>
          <a:spcPct val="20000"/>
        </a:spcBef>
        <a:buFont typeface="Arial"/>
        <a:buChar char="•"/>
        <a:defRPr kern="1200" sz="1500">
          <a:solidFill>
            <a:schemeClr val="tx1"/>
          </a:solidFill>
          <a:latin typeface="+mn-lt"/>
          <a:ea typeface="+mn-ea"/>
          <a:cs typeface="+mn-cs"/>
        </a:defRPr>
      </a:lvl9pPr>
    </p:bodyStyle>
    <p:otherStyle>
      <a:defPPr>
        <a:defRPr lang="en-US"/>
      </a:defPPr>
      <a:lvl1pPr algn="l" defTabSz="342900" eaLnBrk="1" hangingPunct="1" latinLnBrk="0" marL="0" rtl="0">
        <a:defRPr kern="1200" sz="1350">
          <a:solidFill>
            <a:schemeClr val="tx1"/>
          </a:solidFill>
          <a:latin typeface="+mn-lt"/>
          <a:ea typeface="+mn-ea"/>
          <a:cs typeface="+mn-cs"/>
        </a:defRPr>
      </a:lvl1pPr>
      <a:lvl2pPr algn="l" defTabSz="342900" eaLnBrk="1" hangingPunct="1" latinLnBrk="0" marL="342900" rtl="0">
        <a:defRPr kern="1200" sz="1350">
          <a:solidFill>
            <a:schemeClr val="tx1"/>
          </a:solidFill>
          <a:latin typeface="+mn-lt"/>
          <a:ea typeface="+mn-ea"/>
          <a:cs typeface="+mn-cs"/>
        </a:defRPr>
      </a:lvl2pPr>
      <a:lvl3pPr algn="l" defTabSz="342900" eaLnBrk="1" hangingPunct="1" latinLnBrk="0" marL="685800" rtl="0">
        <a:defRPr kern="1200" sz="1350">
          <a:solidFill>
            <a:schemeClr val="tx1"/>
          </a:solidFill>
          <a:latin typeface="+mn-lt"/>
          <a:ea typeface="+mn-ea"/>
          <a:cs typeface="+mn-cs"/>
        </a:defRPr>
      </a:lvl3pPr>
      <a:lvl4pPr algn="l" defTabSz="342900" eaLnBrk="1" hangingPunct="1" latinLnBrk="0" marL="1028700" rtl="0">
        <a:defRPr kern="1200" sz="1350">
          <a:solidFill>
            <a:schemeClr val="tx1"/>
          </a:solidFill>
          <a:latin typeface="+mn-lt"/>
          <a:ea typeface="+mn-ea"/>
          <a:cs typeface="+mn-cs"/>
        </a:defRPr>
      </a:lvl4pPr>
      <a:lvl5pPr algn="l" defTabSz="342900" eaLnBrk="1" hangingPunct="1" latinLnBrk="0" marL="1371600" rtl="0">
        <a:defRPr kern="1200" sz="1350">
          <a:solidFill>
            <a:schemeClr val="tx1"/>
          </a:solidFill>
          <a:latin typeface="+mn-lt"/>
          <a:ea typeface="+mn-ea"/>
          <a:cs typeface="+mn-cs"/>
        </a:defRPr>
      </a:lvl5pPr>
      <a:lvl6pPr algn="l" defTabSz="342900" eaLnBrk="1" hangingPunct="1" latinLnBrk="0" marL="1714500" rtl="0">
        <a:defRPr kern="1200" sz="1350">
          <a:solidFill>
            <a:schemeClr val="tx1"/>
          </a:solidFill>
          <a:latin typeface="+mn-lt"/>
          <a:ea typeface="+mn-ea"/>
          <a:cs typeface="+mn-cs"/>
        </a:defRPr>
      </a:lvl6pPr>
      <a:lvl7pPr algn="l" defTabSz="342900" eaLnBrk="1" hangingPunct="1" latinLnBrk="0" marL="2057400" rtl="0">
        <a:defRPr kern="1200" sz="1350">
          <a:solidFill>
            <a:schemeClr val="tx1"/>
          </a:solidFill>
          <a:latin typeface="+mn-lt"/>
          <a:ea typeface="+mn-ea"/>
          <a:cs typeface="+mn-cs"/>
        </a:defRPr>
      </a:lvl7pPr>
      <a:lvl8pPr algn="l" defTabSz="342900" eaLnBrk="1" hangingPunct="1" latinLnBrk="0" marL="2400300" rtl="0">
        <a:defRPr kern="1200" sz="1350">
          <a:solidFill>
            <a:schemeClr val="tx1"/>
          </a:solidFill>
          <a:latin typeface="+mn-lt"/>
          <a:ea typeface="+mn-ea"/>
          <a:cs typeface="+mn-cs"/>
        </a:defRPr>
      </a:lvl8pPr>
      <a:lvl9pPr algn="l" defTabSz="342900" eaLnBrk="1" hangingPunct="1" latinLnBrk="0" marL="2743200" rtl="0">
        <a:defRPr kern="1200" sz="1350">
          <a:solidFill>
            <a:schemeClr val="tx1"/>
          </a:solidFill>
          <a:latin typeface="+mn-lt"/>
          <a:ea typeface="+mn-ea"/>
          <a:cs typeface="+mn-cs"/>
        </a:defRPr>
      </a:lvl9pPr>
    </p:otherStyle>
  </p:txStyles>
</p:sldMaster>
</file>

<file path=ppt/slides/_rels/slide1.xml.rels><?xml version="1.0" encoding="UTF-8"?><Relationships xmlns="http://schemas.openxmlformats.org/package/2006/relationships"><Relationship Id="rId1" Type="http://schemas.openxmlformats.org/officeDocument/2006/relationships/slideLayout" Target="../slideLayouts/slideLayout1.xml" /></Relationships>
</file>

<file path=ppt/slides/_rels/slide1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9.xml" /></Relationships>
</file>

<file path=ppt/slides/_rels/slide1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0.xml" /></Relationships>
</file>

<file path=ppt/slides/_rels/slide1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1.xml" /></Relationships>
</file>

<file path=ppt/slides/_rels/slide1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2.xml" /></Relationships>
</file>

<file path=ppt/slides/_rels/slide1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3.xml" /></Relationships>
</file>

<file path=ppt/slides/_rels/slide15.xml.rels><?xml version="1.0" encoding="UTF-8"?><Relationships xmlns="http://schemas.openxmlformats.org/package/2006/relationships"><Relationship Id="rId1" Type="http://schemas.openxmlformats.org/officeDocument/2006/relationships/slideLayout" Target="../slideLayouts/slideLayout2.xml" /></Relationships>
</file>

<file path=ppt/slides/_rels/slide1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4.xml" /><Relationship Id="rId3" Type="http://schemas.openxmlformats.org/officeDocument/2006/relationships/image" Target="../media/image9.png" /></Relationships>
</file>

<file path=ppt/slides/_rels/slide1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5.xml" /><Relationship Id="rId3" Type="http://schemas.openxmlformats.org/officeDocument/2006/relationships/image" Target="../media/image10.png" /></Relationships>
</file>

<file path=ppt/slides/_rels/slide1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6.xml" /><Relationship Id="rId3" Type="http://schemas.openxmlformats.org/officeDocument/2006/relationships/image" Target="../media/image11.png" /></Relationships>
</file>

<file path=ppt/slides/_rels/slide1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7.xml" /><Relationship Id="rId3" Type="http://schemas.openxmlformats.org/officeDocument/2006/relationships/image" Target="../media/image12.png" /></Relationships>
</file>

<file path=ppt/slides/_rels/slide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xml" /><Relationship Id="rId3" Type="http://schemas.openxmlformats.org/officeDocument/2006/relationships/image" Target="../media/image1.png" /></Relationships>
</file>

<file path=ppt/slides/_rels/slide20.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8.xml" /></Relationships>
</file>

<file path=ppt/slides/_rels/slide21.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19.xml" /></Relationships>
</file>

<file path=ppt/slides/_rels/slide22.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0.xml" /><Relationship Id="rId3" Type="http://schemas.openxmlformats.org/officeDocument/2006/relationships/image" Target="../media/image13.png" /></Relationships>
</file>

<file path=ppt/slides/_rels/slide2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1.xml" /><Relationship Id="rId3" Type="http://schemas.openxmlformats.org/officeDocument/2006/relationships/image" Target="../media/image14.png" /></Relationships>
</file>

<file path=ppt/slides/_rels/slide3.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2.xml" /><Relationship Id="rId3" Type="http://schemas.openxmlformats.org/officeDocument/2006/relationships/image" Target="../media/image2.png" /></Relationships>
</file>

<file path=ppt/slides/_rels/slide4.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3.xml" /><Relationship Id="rId3" Type="http://schemas.openxmlformats.org/officeDocument/2006/relationships/image" Target="../media/image3.png" /></Relationships>
</file>

<file path=ppt/slides/_rels/slide5.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4.xml" /><Relationship Id="rId3" Type="http://schemas.openxmlformats.org/officeDocument/2006/relationships/image" Target="../media/image4.png" /></Relationships>
</file>

<file path=ppt/slides/_rels/slide6.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5.xml" /><Relationship Id="rId3" Type="http://schemas.openxmlformats.org/officeDocument/2006/relationships/image" Target="../media/image5.png" /></Relationships>
</file>

<file path=ppt/slides/_rels/slide7.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6.xml" /><Relationship Id="rId3" Type="http://schemas.openxmlformats.org/officeDocument/2006/relationships/image" Target="../media/image6.png" /></Relationships>
</file>

<file path=ppt/slides/_rels/slide8.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7.xml" /><Relationship Id="rId3" Type="http://schemas.openxmlformats.org/officeDocument/2006/relationships/image" Target="../media/image7.png" /></Relationships>
</file>

<file path=ppt/slides/_rels/slide9.xml.rels><?xml version="1.0" encoding="UTF-8"?><Relationships xmlns="http://schemas.openxmlformats.org/package/2006/relationships"><Relationship Id="rId1" Type="http://schemas.openxmlformats.org/officeDocument/2006/relationships/slideLayout" Target="../slideLayouts/slideLayout2.xml" /><Relationship Id="rId2" Type="http://schemas.openxmlformats.org/officeDocument/2006/relationships/notesSlide" Target="../notesSlides/notesSlide8.xml" /><Relationship Id="rId3" Type="http://schemas.openxmlformats.org/officeDocument/2006/relationships/image" Target="../media/image8.png"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597819"/>
            <a:ext cx="7772400" cy="1102519"/>
          </a:xfrm>
        </p:spPr>
        <p:txBody>
          <a:bodyPr/>
          <a:lstStyle/>
          <a:p>
            <a:pPr lvl="0" indent="0" marL="0">
              <a:buNone/>
            </a:pPr>
            <a:r>
              <a:rPr/>
              <a:t>AI in the Curriculum: Six Months On</a:t>
            </a:r>
          </a:p>
        </p:txBody>
      </p:sp>
      <p:sp>
        <p:nvSpPr>
          <p:cNvPr id="3" name="Subtitle 2"/>
          <p:cNvSpPr>
            <a:spLocks noGrp="1"/>
          </p:cNvSpPr>
          <p:nvPr>
            <p:ph idx="1" type="subTitle"/>
          </p:nvPr>
        </p:nvSpPr>
        <p:spPr>
          <a:xfrm>
            <a:off x="1371600" y="2914650"/>
            <a:ext cx="6400800" cy="1314450"/>
          </a:xfrm>
        </p:spPr>
        <p:txBody>
          <a:bodyPr/>
          <a:lstStyle/>
          <a:p>
            <a:pPr lvl="0" indent="0" marL="0">
              <a:buNone/>
            </a:pPr>
            <a:br/>
            <a:br/>
            <a:r>
              <a:rPr/>
              <a:t>Michael Borck</a:t>
            </a:r>
          </a:p>
        </p:txBody>
      </p:sp>
      <p:sp>
        <p:nvSpPr>
          <p:cNvPr id="4" name="Date Placeholder 3"/>
          <p:cNvSpPr>
            <a:spLocks noGrp="1"/>
          </p:cNvSpPr>
          <p:nvPr>
            <p:ph idx="10" sz="half" type="dt"/>
          </p:nvPr>
        </p:nvSpPr>
        <p:spPr/>
        <p:txBody>
          <a:bodyPr/>
          <a:lstStyle/>
          <a:p>
            <a:pPr lvl="0" indent="0" marL="0">
              <a:buNone/>
            </a:pPr>
            <a:r>
              <a:rPr/>
              <a:t>2024-10-14</a:t>
            </a:r>
          </a:p>
        </p:txBody>
      </p:sp>
    </p:spTree>
  </p:cSl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Innovation in Action - Renée’s Breakthrough</a:t>
            </a:r>
          </a:p>
        </p:txBody>
      </p:sp>
      <p:sp>
        <p:nvSpPr>
          <p:cNvPr id="3" name="Content Placeholder 2"/>
          <p:cNvSpPr>
            <a:spLocks noGrp="1"/>
          </p:cNvSpPr>
          <p:nvPr>
            <p:ph idx="1"/>
          </p:nvPr>
        </p:nvSpPr>
        <p:spPr/>
        <p:txBody>
          <a:bodyPr/>
          <a:lstStyle/>
          <a:p>
            <a:pPr lvl="0" indent="0" marL="0">
              <a:buNone/>
            </a:pPr>
            <a:r>
              <a:rPr/>
              <a:t>![]./images/renee-story.png)</a:t>
            </a:r>
          </a:p>
        </p:txBody>
      </p:sp>
    </p:spTree>
  </p:cSl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Strategic Implications for FBL</a:t>
            </a:r>
          </a:p>
        </p:txBody>
      </p:sp>
      <p:sp>
        <p:nvSpPr>
          <p:cNvPr id="3" name="Content Placeholder 2"/>
          <p:cNvSpPr>
            <a:spLocks noGrp="1"/>
          </p:cNvSpPr>
          <p:nvPr>
            <p:ph idx="1"/>
          </p:nvPr>
        </p:nvSpPr>
        <p:spPr/>
        <p:txBody>
          <a:bodyPr/>
          <a:lstStyle/>
          <a:p>
            <a:pPr lvl="0" indent="0" marL="0">
              <a:buNone/>
            </a:pPr>
            <a:r>
              <a:rPr/>
              <a:t>![]./images/strategic-implications.png)</a:t>
            </a:r>
          </a:p>
        </p:txBody>
      </p:sp>
    </p:spTree>
  </p:cSl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What We Need From You</a:t>
            </a:r>
          </a:p>
        </p:txBody>
      </p:sp>
      <p:sp>
        <p:nvSpPr>
          <p:cNvPr id="3" name="Content Placeholder 2"/>
          <p:cNvSpPr>
            <a:spLocks noGrp="1"/>
          </p:cNvSpPr>
          <p:nvPr>
            <p:ph idx="1"/>
          </p:nvPr>
        </p:nvSpPr>
        <p:spPr/>
        <p:txBody>
          <a:bodyPr/>
          <a:lstStyle/>
          <a:p>
            <a:pPr lvl="0" indent="0" marL="0">
              <a:buNone/>
            </a:pPr>
            <a:r>
              <a:rPr/>
              <a:t>![]./images/industry-partnership.png)</a:t>
            </a:r>
          </a:p>
        </p:txBody>
      </p:sp>
    </p:spTree>
  </p:cSl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Path Forward</a:t>
            </a:r>
          </a:p>
        </p:txBody>
      </p:sp>
      <p:sp>
        <p:nvSpPr>
          <p:cNvPr id="3" name="Content Placeholder 2"/>
          <p:cNvSpPr>
            <a:spLocks noGrp="1"/>
          </p:cNvSpPr>
          <p:nvPr>
            <p:ph idx="1"/>
          </p:nvPr>
        </p:nvSpPr>
        <p:spPr/>
        <p:txBody>
          <a:bodyPr/>
          <a:lstStyle/>
          <a:p>
            <a:pPr lvl="0" indent="0" marL="0">
              <a:buNone/>
            </a:pPr>
            <a:r>
              <a:rPr/>
              <a:t>![]./images/path-forward.png)</a:t>
            </a:r>
          </a:p>
        </p:txBody>
      </p:sp>
    </p:spTree>
  </p:cSl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Discussion &amp; Next Steps</a:t>
            </a:r>
          </a:p>
        </p:txBody>
      </p:sp>
      <p:sp>
        <p:nvSpPr>
          <p:cNvPr id="3" name="Content Placeholder 2"/>
          <p:cNvSpPr>
            <a:spLocks noGrp="1"/>
          </p:cNvSpPr>
          <p:nvPr>
            <p:ph idx="1"/>
          </p:nvPr>
        </p:nvSpPr>
        <p:spPr/>
        <p:txBody>
          <a:bodyPr/>
          <a:lstStyle/>
          <a:p>
            <a:pPr lvl="0" indent="0" marL="0">
              <a:buNone/>
            </a:pPr>
            <a:r>
              <a:rPr/>
              <a:t>![]./images/discussion.png)</a:t>
            </a:r>
          </a:p>
        </p:txBody>
      </p:sp>
    </p:spTree>
  </p:cSl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Backup Slides</a:t>
            </a:r>
          </a:p>
        </p:txBody>
      </p:sp>
      <p:sp>
        <p:nvSpPr>
          <p:cNvPr id="3" name="Content Placeholder 2"/>
          <p:cNvSpPr>
            <a:spLocks noGrp="1"/>
          </p:cNvSpPr>
          <p:nvPr>
            <p:ph idx="1"/>
          </p:nvPr>
        </p:nvSpPr>
        <p:spPr/>
        <p:txBody>
          <a:bodyPr/>
          <a:lstStyle/>
          <a:p>
            <a:pPr lvl="0" indent="0" marL="0">
              <a:buNone/>
            </a:pPr>
            <a:r>
              <a:rPr b="1"/>
              <a:t>Additional Topics (Click to Jump):</a:t>
            </a:r>
          </a:p>
          <a:p>
            <a:pPr lvl="0" indent="0" marL="0">
              <a:buNone/>
            </a:pPr>
            <a:r>
              <a:rPr/>
              <a:t>UNESCO’s AI Education Roles Technical Infrastructure (FLX/Curator) March Questions Revisited 5-Step AI Critique Framework Rethinking Assessment Security When AI Use Becomes Problematic The Real Barrier to Adoption Human-in-the-Loop for Education</a:t>
            </a:r>
          </a:p>
          <a:p>
            <a:pPr lvl="0" indent="0" marL="0">
              <a:buNone/>
            </a:pPr>
            <a:r>
              <a:rPr/>
              <a:t>Return to Discussion</a:t>
            </a:r>
          </a:p>
        </p:txBody>
      </p:sp>
    </p:spTree>
  </p:cSl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UNESCO’s AI Education Roles</a:t>
            </a:r>
          </a:p>
        </p:txBody>
      </p:sp>
      <p:pic>
        <p:nvPicPr>
          <p:cNvPr descr="./images/unesco-role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Technical Details (FLX/Curriculum Curator)</a:t>
            </a:r>
          </a:p>
        </p:txBody>
      </p:sp>
      <p:pic>
        <p:nvPicPr>
          <p:cNvPr descr="./images/technical-infrastructure.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Three Questions From March - Revisited</a:t>
            </a:r>
          </a:p>
        </p:txBody>
      </p:sp>
      <p:pic>
        <p:nvPicPr>
          <p:cNvPr descr="./images/march-question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5-Step AI Critique Framework</a:t>
            </a:r>
          </a:p>
        </p:txBody>
      </p:sp>
      <p:pic>
        <p:nvPicPr>
          <p:cNvPr descr="./images/ai-critique-framework.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descr="./images/welcome.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Rethinking Assessment Security</a:t>
            </a:r>
          </a:p>
        </p:txBody>
      </p:sp>
      <p:sp>
        <p:nvSpPr>
          <p:cNvPr id="3" name="Content Placeholder 2"/>
          <p:cNvSpPr>
            <a:spLocks noGrp="1"/>
          </p:cNvSpPr>
          <p:nvPr>
            <p:ph idx="1"/>
          </p:nvPr>
        </p:nvSpPr>
        <p:spPr/>
        <p:txBody>
          <a:bodyPr/>
          <a:lstStyle/>
          <a:p>
            <a:pPr lvl="0" indent="0" marL="0">
              <a:buNone/>
            </a:pPr>
            <a:r>
              <a:rPr/>
              <a:t>![]./images/assessment-security.png)</a:t>
            </a:r>
          </a:p>
        </p:txBody>
      </p:sp>
    </p:spTree>
  </p:cSl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When AI Use Becomes Problematic</a:t>
            </a:r>
          </a:p>
        </p:txBody>
      </p:sp>
      <p:sp>
        <p:nvSpPr>
          <p:cNvPr id="3" name="Content Placeholder 2"/>
          <p:cNvSpPr>
            <a:spLocks noGrp="1"/>
          </p:cNvSpPr>
          <p:nvPr>
            <p:ph idx="1"/>
          </p:nvPr>
        </p:nvSpPr>
        <p:spPr/>
        <p:txBody>
          <a:bodyPr/>
          <a:lstStyle/>
          <a:p>
            <a:pPr lvl="0" indent="0" marL="0">
              <a:buNone/>
            </a:pPr>
            <a:r>
              <a:rPr/>
              <a:t>![]./images/ai-misuse.png)</a:t>
            </a:r>
          </a:p>
        </p:txBody>
      </p:sp>
    </p:spTree>
  </p:cSl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Real Barrier to AI Adoption</a:t>
            </a:r>
          </a:p>
        </p:txBody>
      </p:sp>
      <p:pic>
        <p:nvPicPr>
          <p:cNvPr descr="./images/real-barrier.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Human-in-the-Loop for Education</a:t>
            </a:r>
          </a:p>
        </p:txBody>
      </p:sp>
      <p:pic>
        <p:nvPicPr>
          <p:cNvPr descr="./images/human-in-the-loop-education.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Journey Begins</a:t>
            </a:r>
          </a:p>
        </p:txBody>
      </p:sp>
      <p:pic>
        <p:nvPicPr>
          <p:cNvPr descr="./images/journey-begin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Email That Revealed Everything</a:t>
            </a:r>
          </a:p>
        </p:txBody>
      </p:sp>
      <p:pic>
        <p:nvPicPr>
          <p:cNvPr descr="./images/email-response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Four Patterns of Adoption</a:t>
            </a:r>
          </a:p>
        </p:txBody>
      </p:sp>
      <p:pic>
        <p:nvPicPr>
          <p:cNvPr descr="./images/adoption-pattern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Breaking Through AI Hesitation</a:t>
            </a:r>
          </a:p>
        </p:txBody>
      </p:sp>
      <p:pic>
        <p:nvPicPr>
          <p:cNvPr descr="./images/hesitation-to-confidence.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Discipline-Specific Patterns</a:t>
            </a:r>
          </a:p>
        </p:txBody>
      </p:sp>
      <p:pic>
        <p:nvPicPr>
          <p:cNvPr descr="./images/discipline-patterns.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Common Ground Across Disciplines</a:t>
            </a:r>
          </a:p>
        </p:txBody>
      </p:sp>
      <p:pic>
        <p:nvPicPr>
          <p:cNvPr descr="./images/common-ground.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lvl="0" indent="0" marL="0">
              <a:buNone/>
            </a:pPr>
            <a:r>
              <a:rPr/>
              <a:t>The Critical Lesson - Tony’s Story</a:t>
            </a:r>
          </a:p>
        </p:txBody>
      </p:sp>
      <p:pic>
        <p:nvPicPr>
          <p:cNvPr descr="./images/tony-story.png" id="0" name="Picture 1"/>
          <p:cNvPicPr>
            <a:picLocks noGrp="1" noChangeAspect="1"/>
          </p:cNvPicPr>
          <p:nvPr/>
        </p:nvPicPr>
        <p:blipFill>
          <a:blip r:embed="rId3"/>
          <a:stretch>
            <a:fillRect/>
          </a:stretch>
        </p:blipFill>
        <p:spPr bwMode="auto">
          <a:xfrm>
            <a:off x="1435100" y="1193800"/>
            <a:ext cx="6273800" cy="3390900"/>
          </a:xfrm>
          <a:prstGeom prst="rect">
            <a:avLst/>
          </a:prstGeom>
          <a:noFill/>
          <a:ln w="9525">
            <a:noFill/>
            <a:headEnd/>
            <a:tailEnd/>
          </a:ln>
        </p:spPr>
      </p:pic>
    </p:spTree>
  </p:cSld>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TotalTime>
  <Words>49</Words>
  <Application>Microsoft Macintosh PowerPoint</Application>
  <PresentationFormat>On-screen Show (16:9)</PresentationFormat>
  <Paragraphs>15</Paragraphs>
  <Slides>4</Slides>
  <Notes>2</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AI in the Curriculum: Six Months On</dc:title>
  <dc:creator>Michael Borck</dc:creator>
  <cp:keywords/>
  <dcterms:created xsi:type="dcterms:W3CDTF">2025-10-13T04:50:48Z</dcterms:created>
  <dcterms:modified xsi:type="dcterms:W3CDTF">2025-10-13T04:50:48Z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uthors">
    <vt:lpwstr/>
  </property>
  <property fmtid="{D5CDD505-2E9C-101B-9397-08002B2CF9AE}" pid="3" name="biblio-config">
    <vt:lpwstr>True</vt:lpwstr>
  </property>
  <property fmtid="{D5CDD505-2E9C-101B-9397-08002B2CF9AE}" pid="4" name="by-author">
    <vt:lpwstr/>
  </property>
  <property fmtid="{D5CDD505-2E9C-101B-9397-08002B2CF9AE}" pid="5" name="date">
    <vt:lpwstr>2024-10-14</vt:lpwstr>
  </property>
  <property fmtid="{D5CDD505-2E9C-101B-9397-08002B2CF9AE}" pid="6" name="header-includes">
    <vt:lpwstr/>
  </property>
  <property fmtid="{D5CDD505-2E9C-101B-9397-08002B2CF9AE}" pid="7" name="include-after">
    <vt:lpwstr/>
  </property>
  <property fmtid="{D5CDD505-2E9C-101B-9397-08002B2CF9AE}" pid="8" name="include-before">
    <vt:lpwstr/>
  </property>
  <property fmtid="{D5CDD505-2E9C-101B-9397-08002B2CF9AE}" pid="9" name="labels">
    <vt:lpwstr/>
  </property>
  <property fmtid="{D5CDD505-2E9C-101B-9397-08002B2CF9AE}" pid="10" name="toc-title">
    <vt:lpwstr>Table of contents</vt:lpwstr>
  </property>
</Properties>
</file>